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49"/>
  </p:notesMasterIdLst>
  <p:sldIdLst>
    <p:sldId id="256" r:id="rId3"/>
    <p:sldId id="340" r:id="rId4"/>
    <p:sldId id="339" r:id="rId5"/>
    <p:sldId id="269" r:id="rId6"/>
    <p:sldId id="268" r:id="rId7"/>
    <p:sldId id="270" r:id="rId8"/>
    <p:sldId id="267" r:id="rId9"/>
    <p:sldId id="258" r:id="rId10"/>
    <p:sldId id="257" r:id="rId11"/>
    <p:sldId id="272" r:id="rId12"/>
    <p:sldId id="271" r:id="rId13"/>
    <p:sldId id="259" r:id="rId14"/>
    <p:sldId id="343" r:id="rId15"/>
    <p:sldId id="344" r:id="rId16"/>
    <p:sldId id="262" r:id="rId17"/>
    <p:sldId id="263" r:id="rId18"/>
    <p:sldId id="345" r:id="rId19"/>
    <p:sldId id="346" r:id="rId20"/>
    <p:sldId id="347" r:id="rId21"/>
    <p:sldId id="309" r:id="rId22"/>
    <p:sldId id="310" r:id="rId23"/>
    <p:sldId id="311" r:id="rId24"/>
    <p:sldId id="313" r:id="rId25"/>
    <p:sldId id="314" r:id="rId26"/>
    <p:sldId id="317" r:id="rId27"/>
    <p:sldId id="318" r:id="rId28"/>
    <p:sldId id="319" r:id="rId29"/>
    <p:sldId id="320" r:id="rId30"/>
    <p:sldId id="322" r:id="rId31"/>
    <p:sldId id="266" r:id="rId32"/>
    <p:sldId id="331" r:id="rId33"/>
    <p:sldId id="330" r:id="rId34"/>
    <p:sldId id="332" r:id="rId35"/>
    <p:sldId id="337" r:id="rId36"/>
    <p:sldId id="336" r:id="rId37"/>
    <p:sldId id="302" r:id="rId38"/>
    <p:sldId id="335" r:id="rId39"/>
    <p:sldId id="274" r:id="rId40"/>
    <p:sldId id="338" r:id="rId41"/>
    <p:sldId id="298" r:id="rId42"/>
    <p:sldId id="301" r:id="rId43"/>
    <p:sldId id="303" r:id="rId44"/>
    <p:sldId id="304" r:id="rId45"/>
    <p:sldId id="305" r:id="rId46"/>
    <p:sldId id="306" r:id="rId47"/>
    <p:sldId id="29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36"/>
    <p:restoredTop sz="93274"/>
  </p:normalViewPr>
  <p:slideViewPr>
    <p:cSldViewPr snapToGrid="0" snapToObjects="1">
      <p:cViewPr varScale="1">
        <p:scale>
          <a:sx n="108" d="100"/>
          <a:sy n="108" d="100"/>
        </p:scale>
        <p:origin x="8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15B94-D9E4-E149-8081-23A720D1EE5F}" type="datetimeFigureOut">
              <a:rPr lang="en-US" smtClean="0"/>
              <a:t>5/11/22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959602-CC24-7346-B914-9B1E8A8A6B31}" type="slidenum">
              <a:rPr lang="en-US" smtClean="0"/>
              <a:t>‹#›</a:t>
            </a:fld>
            <a:endParaRPr lang="en-US"/>
          </a:p>
        </p:txBody>
      </p:sp>
    </p:spTree>
    <p:extLst>
      <p:ext uri="{BB962C8B-B14F-4D97-AF65-F5344CB8AC3E}">
        <p14:creationId xmlns:p14="http://schemas.microsoft.com/office/powerpoint/2010/main" val="1838789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f3c5d7ced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f3c5d7ced_0_1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g2f3c5d7ced_0_1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30227086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51410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74241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23709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827202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2468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88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76584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64873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495732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61372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168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7027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3" name="Google Shape;15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32403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413084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d5559a5d7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3d5559a5d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8714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8" name="Google Shape;20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372637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1908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329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50852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344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96308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681545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754123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1585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0525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52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7658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314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35463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70928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33834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8" name="Google Shape;13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92792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41002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99F67-75F2-EF4B-9DE0-21FDAEC6635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E99639-B854-674D-ACBA-338D63DD4F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8E4296-DC2B-AF42-91B6-17E3997BE2E4}"/>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5" name="Footer Placeholder 4">
            <a:extLst>
              <a:ext uri="{FF2B5EF4-FFF2-40B4-BE49-F238E27FC236}">
                <a16:creationId xmlns:a16="http://schemas.microsoft.com/office/drawing/2014/main" id="{CF880F47-3B0E-704C-82F4-47CA24586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39331-61D1-E44D-8C43-197AE4B19D03}"/>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809790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91E7-7FB4-4546-8157-28938279D4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29B9C2-E777-4348-BBC7-2890721ED3A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87FA6D-4975-5148-9D0D-4F743D24F727}"/>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5" name="Footer Placeholder 4">
            <a:extLst>
              <a:ext uri="{FF2B5EF4-FFF2-40B4-BE49-F238E27FC236}">
                <a16:creationId xmlns:a16="http://schemas.microsoft.com/office/drawing/2014/main" id="{6400D166-568E-2649-9F37-88DC38AA8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45E222-16A1-C947-8B1E-3ACF3F5C56E0}"/>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969412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AC76A-2B25-1A44-91BB-8088E2CC1C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678DD8B-CC03-0745-B893-EEF2A385F39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1F2342-838E-764F-89C0-BB769EE411B2}"/>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5" name="Footer Placeholder 4">
            <a:extLst>
              <a:ext uri="{FF2B5EF4-FFF2-40B4-BE49-F238E27FC236}">
                <a16:creationId xmlns:a16="http://schemas.microsoft.com/office/drawing/2014/main" id="{E10EDFEC-4C70-7847-9681-6C37613117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83DA2E-AD95-AF44-A7A2-7744791955F9}"/>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693012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0326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3014148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0524402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 Content">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602625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52561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3820224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9474325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Content with Caption">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1862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B43CF-BFB5-3546-88C9-3F4ABDF5B1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C71888-698C-3048-9E3A-79F283DAC52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16CAAE-7E6E-094F-B838-A8D599C7A475}"/>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5" name="Footer Placeholder 4">
            <a:extLst>
              <a:ext uri="{FF2B5EF4-FFF2-40B4-BE49-F238E27FC236}">
                <a16:creationId xmlns:a16="http://schemas.microsoft.com/office/drawing/2014/main" id="{F1236779-3E6E-F94D-A52C-89DB20E89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2DD567-48AE-8943-81DD-9156637A4FA5}"/>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14613984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 with Caption">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05483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Title and Vertical 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6036138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 Title and 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258473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634C6-BE59-C74D-A804-601DBAECC5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0495D0D-E2F3-024E-8F35-A32E5235CA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632F36-110F-AB45-AACD-B967692D6619}"/>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5" name="Footer Placeholder 4">
            <a:extLst>
              <a:ext uri="{FF2B5EF4-FFF2-40B4-BE49-F238E27FC236}">
                <a16:creationId xmlns:a16="http://schemas.microsoft.com/office/drawing/2014/main" id="{43CDE42B-76C3-C74B-87BA-EC1966BCA9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22EF09-A125-6A46-98CE-4F27BBF2DF23}"/>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67191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2FF95-09A5-AD4A-BF49-549FDD4AE8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CBA89D-12BA-364D-9D8E-653BBF7F02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5FDF43-F591-C34C-A19D-72C756D41EBF}"/>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C0354CF-BB33-C943-A730-FC383D9A54DB}"/>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6" name="Footer Placeholder 5">
            <a:extLst>
              <a:ext uri="{FF2B5EF4-FFF2-40B4-BE49-F238E27FC236}">
                <a16:creationId xmlns:a16="http://schemas.microsoft.com/office/drawing/2014/main" id="{83A13A25-E3C8-964A-A037-7E3FD27ADB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AB8329-5603-654D-A660-FFCA319FE6B9}"/>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22464304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ACAAB5-2A11-8B46-A36E-45DDB8812B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641C71-F1A6-554A-BAD7-8A45038F187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367A02E-E166-EF46-9DEE-108AEC16E0E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E33CE42-B52C-2942-9A4A-0E4F45F1D8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C58C1D2-B4E4-AD4A-B8B1-F8B44B8785C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872365E-B55D-7344-998C-79153FB40D39}"/>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8" name="Footer Placeholder 7">
            <a:extLst>
              <a:ext uri="{FF2B5EF4-FFF2-40B4-BE49-F238E27FC236}">
                <a16:creationId xmlns:a16="http://schemas.microsoft.com/office/drawing/2014/main" id="{9C75CC9F-B7E5-914A-B6F0-00ADC6CAD9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07BF07D-E313-CA4B-BB34-30A3407DEFE9}"/>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550940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6C080-AE3B-2D44-8F1B-F94E3E24C5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DFEBD38-3EC2-604B-8909-0751DE753FA4}"/>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4" name="Footer Placeholder 3">
            <a:extLst>
              <a:ext uri="{FF2B5EF4-FFF2-40B4-BE49-F238E27FC236}">
                <a16:creationId xmlns:a16="http://schemas.microsoft.com/office/drawing/2014/main" id="{FEF0E821-C95F-7943-8614-AE9CB9DF3C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C5A9F50-050E-B643-A486-F0E3400936D8}"/>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032589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CDF785-C2CE-4F41-9244-07C54AA9035F}"/>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3" name="Footer Placeholder 2">
            <a:extLst>
              <a:ext uri="{FF2B5EF4-FFF2-40B4-BE49-F238E27FC236}">
                <a16:creationId xmlns:a16="http://schemas.microsoft.com/office/drawing/2014/main" id="{FD5C8366-9719-1346-8CA9-FA98FA13A47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4423BB-263D-BA4B-8180-9360C24F3872}"/>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39619365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9E274-4263-3C44-A67A-88743FEA29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F4D437-E545-9241-9B1A-D8234862548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325DD7-587D-2243-8C7B-87745F2B63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B965333-9154-4F43-AB04-7653AB8969D0}"/>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6" name="Footer Placeholder 5">
            <a:extLst>
              <a:ext uri="{FF2B5EF4-FFF2-40B4-BE49-F238E27FC236}">
                <a16:creationId xmlns:a16="http://schemas.microsoft.com/office/drawing/2014/main" id="{3A3DF337-B84B-0D43-B9B3-C5C52986D4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3FC9BB-65AC-144D-8509-7666472A5077}"/>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19263762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35F18-71F5-404F-976D-621F648F98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249791-DC9D-A945-8D0D-D4A90798651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5D363C-D267-8D4B-B5E3-457DC9389F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E9AEDA4-C4FB-564B-ADE2-E7A907511953}"/>
              </a:ext>
            </a:extLst>
          </p:cNvPr>
          <p:cNvSpPr>
            <a:spLocks noGrp="1"/>
          </p:cNvSpPr>
          <p:nvPr>
            <p:ph type="dt" sz="half" idx="10"/>
          </p:nvPr>
        </p:nvSpPr>
        <p:spPr/>
        <p:txBody>
          <a:bodyPr/>
          <a:lstStyle/>
          <a:p>
            <a:fld id="{FBD852D7-E694-214E-8A12-510E0A0329D2}" type="datetimeFigureOut">
              <a:rPr lang="en-US" smtClean="0"/>
              <a:t>5/11/22</a:t>
            </a:fld>
            <a:endParaRPr lang="en-US"/>
          </a:p>
        </p:txBody>
      </p:sp>
      <p:sp>
        <p:nvSpPr>
          <p:cNvPr id="6" name="Footer Placeholder 5">
            <a:extLst>
              <a:ext uri="{FF2B5EF4-FFF2-40B4-BE49-F238E27FC236}">
                <a16:creationId xmlns:a16="http://schemas.microsoft.com/office/drawing/2014/main" id="{67C4D42D-FF74-9246-94C3-9723BF584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269DFD-0B4D-FA4F-9E71-D5181F1CBCE0}"/>
              </a:ext>
            </a:extLst>
          </p:cNvPr>
          <p:cNvSpPr>
            <a:spLocks noGrp="1"/>
          </p:cNvSpPr>
          <p:nvPr>
            <p:ph type="sldNum" sz="quarter" idx="12"/>
          </p:nvPr>
        </p:nvSpPr>
        <p:spPr/>
        <p:txBody>
          <a:bodyPr/>
          <a:lstStyle/>
          <a:p>
            <a:fld id="{6950461C-F457-184F-826F-99E566ED8EE5}" type="slidenum">
              <a:rPr lang="en-US" smtClean="0"/>
              <a:t>‹#›</a:t>
            </a:fld>
            <a:endParaRPr lang="en-US"/>
          </a:p>
        </p:txBody>
      </p:sp>
    </p:spTree>
    <p:extLst>
      <p:ext uri="{BB962C8B-B14F-4D97-AF65-F5344CB8AC3E}">
        <p14:creationId xmlns:p14="http://schemas.microsoft.com/office/powerpoint/2010/main" val="31192683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955CD2-8FD3-CA4C-99C9-299FEE54ED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8F91F3E-101C-5342-8747-F474CDCDA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CD303-CF65-3444-86AC-DDE065E379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D852D7-E694-214E-8A12-510E0A0329D2}" type="datetimeFigureOut">
              <a:rPr lang="en-US" smtClean="0"/>
              <a:t>5/11/22</a:t>
            </a:fld>
            <a:endParaRPr lang="en-US"/>
          </a:p>
        </p:txBody>
      </p:sp>
      <p:sp>
        <p:nvSpPr>
          <p:cNvPr id="5" name="Footer Placeholder 4">
            <a:extLst>
              <a:ext uri="{FF2B5EF4-FFF2-40B4-BE49-F238E27FC236}">
                <a16:creationId xmlns:a16="http://schemas.microsoft.com/office/drawing/2014/main" id="{80DBF9CF-381B-8F4B-B04A-1BC917405E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8A368C-50DB-5A48-AFBA-3B62FEFE95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50461C-F457-184F-826F-99E566ED8EE5}" type="slidenum">
              <a:rPr lang="en-US" smtClean="0"/>
              <a:t>‹#›</a:t>
            </a:fld>
            <a:endParaRPr lang="en-US"/>
          </a:p>
        </p:txBody>
      </p:sp>
    </p:spTree>
    <p:extLst>
      <p:ext uri="{BB962C8B-B14F-4D97-AF65-F5344CB8AC3E}">
        <p14:creationId xmlns:p14="http://schemas.microsoft.com/office/powerpoint/2010/main" val="37142344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231148457"/>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hyperlink" Target="https://stats.stackexchange.com/questions/223799/different-definitions-of-the-cross-entropy-loss-function/224491#224491"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6.tiff"/><Relationship Id="rId3" Type="http://schemas.openxmlformats.org/officeDocument/2006/relationships/hyperlink" Target="https://en.wikipedia.org/wiki/Claude_Shannon" TargetMode="External"/><Relationship Id="rId7" Type="http://schemas.openxmlformats.org/officeDocument/2006/relationships/image" Target="../media/image15.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hyperlink" Target="https://www.quora.com/What-is-an-intuitive-explanation-of-the-concept-of-entropy-in-information-theory" TargetMode="External"/><Relationship Id="rId4" Type="http://schemas.openxmlformats.org/officeDocument/2006/relationships/hyperlink" Target="https://en.wikipedia.org/wiki/Entropy_(information_theory)"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7.png"/><Relationship Id="rId7" Type="http://schemas.openxmlformats.org/officeDocument/2006/relationships/hyperlink" Target="https://en.wikipedia.org/wiki/Richard_Leibler"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en.wikipedia.org/wiki/Solomon_Kullback" TargetMode="External"/><Relationship Id="rId5" Type="http://schemas.openxmlformats.org/officeDocument/2006/relationships/hyperlink" Target="https://en.wikipedia.org/wiki/Kullback%E2%80%93Leibler_divergence" TargetMode="External"/><Relationship Id="rId4" Type="http://schemas.openxmlformats.org/officeDocument/2006/relationships/image" Target="../media/image18.jpg"/><Relationship Id="rId9" Type="http://schemas.openxmlformats.org/officeDocument/2006/relationships/image" Target="../media/image20.jpeg"/></Relationships>
</file>

<file path=ppt/slides/_rels/slide15.xml.rels><?xml version="1.0" encoding="UTF-8" standalone="yes"?>
<Relationships xmlns="http://schemas.openxmlformats.org/package/2006/relationships"><Relationship Id="rId8" Type="http://schemas.openxmlformats.org/officeDocument/2006/relationships/hyperlink" Target="https://jamesmccaffrey.wordpress.com/2013/11/05/why-you-should-use-cross-entropy-error-instead-of-classification-error-or-mean-squared-error-for-neural-network-classifier-training/" TargetMode="External"/><Relationship Id="rId3" Type="http://schemas.openxmlformats.org/officeDocument/2006/relationships/image" Target="../media/image21.png"/><Relationship Id="rId7" Type="http://schemas.openxmlformats.org/officeDocument/2006/relationships/hyperlink" Target="https://www.reddit.com/r/MachineLearning/comments/3klqdh/q_whats_the_difference_between_crossentropy_and/"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tats.stackexchange.com/questions/31985/definition-and-origin-of-cross-entropy" TargetMode="External"/><Relationship Id="rId5" Type="http://schemas.openxmlformats.org/officeDocument/2006/relationships/hyperlink" Target="https://en.wikipedia.org/wiki/Cross_entropy" TargetMode="External"/><Relationship Id="rId4" Type="http://schemas.openxmlformats.org/officeDocument/2006/relationships/image" Target="../media/image22.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17.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tiff"/></Relationships>
</file>

<file path=ppt/slides/_rels/slide1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6.tiff"/></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4.tiff"/></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Backpropagation"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hyperlink" Target="http://people.idsia.ch/~juergen/who-invented-backpropagation.html"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en.wikipedia.org/wiki/Stochastic_gradient_descent"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hyperlink" Target="https://research.fb.com/people/bottou-leon/"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3.tiff"/><Relationship Id="rId5" Type="http://schemas.openxmlformats.org/officeDocument/2006/relationships/hyperlink" Target="https://scholar.google.com/citations?user=kbN88gsAAAAJ" TargetMode="External"/><Relationship Id="rId4" Type="http://schemas.openxmlformats.org/officeDocument/2006/relationships/hyperlink" Target="http://leon.bottou.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hyperlink" Target="https://arxiv.org/abs/1412.6980"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hyperlink" Target="https://www.youtube.com/watch?v=JXQT_vxqwIs" TargetMode="External"/><Relationship Id="rId4" Type="http://schemas.openxmlformats.org/officeDocument/2006/relationships/hyperlink" Target="https://arxiv.org/pdf/1412.6980.pdf"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arxiv.org/pdf/1412.6980.pdf"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hyperlink" Target="https://www.youtube.com/watch?v=ErfnhcEV1O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hyperlink" Target="http://ml-cheatsheet.readthedocs.io/en/latest/loss_functions.html" TargetMode="External"/><Relationship Id="rId4" Type="http://schemas.openxmlformats.org/officeDocument/2006/relationships/hyperlink" Target="http://neuralnetworksanddeeplearning.com/chap3.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81D6A5-BDB4-7445-87DB-CED703377663}"/>
              </a:ext>
            </a:extLst>
          </p:cNvPr>
          <p:cNvSpPr txBox="1"/>
          <p:nvPr/>
        </p:nvSpPr>
        <p:spPr>
          <a:xfrm>
            <a:off x="1941925" y="707934"/>
            <a:ext cx="9135377" cy="584775"/>
          </a:xfrm>
          <a:prstGeom prst="rect">
            <a:avLst/>
          </a:prstGeom>
          <a:noFill/>
        </p:spPr>
        <p:txBody>
          <a:bodyPr wrap="square" rtlCol="0">
            <a:spAutoFit/>
          </a:bodyPr>
          <a:lstStyle/>
          <a:p>
            <a:r>
              <a:rPr lang="en-US" sz="3200" b="1" dirty="0"/>
              <a:t>Machine Learning – some technical details</a:t>
            </a:r>
          </a:p>
        </p:txBody>
      </p:sp>
      <p:sp>
        <p:nvSpPr>
          <p:cNvPr id="5" name="TextBox 4">
            <a:extLst>
              <a:ext uri="{FF2B5EF4-FFF2-40B4-BE49-F238E27FC236}">
                <a16:creationId xmlns:a16="http://schemas.microsoft.com/office/drawing/2014/main" id="{7E62795E-0E4E-0947-9A6D-FD80BF36168C}"/>
              </a:ext>
            </a:extLst>
          </p:cNvPr>
          <p:cNvSpPr txBox="1"/>
          <p:nvPr/>
        </p:nvSpPr>
        <p:spPr>
          <a:xfrm>
            <a:off x="350009" y="2025861"/>
            <a:ext cx="4914322" cy="3539430"/>
          </a:xfrm>
          <a:prstGeom prst="rect">
            <a:avLst/>
          </a:prstGeom>
          <a:noFill/>
        </p:spPr>
        <p:txBody>
          <a:bodyPr wrap="square" rtlCol="0">
            <a:spAutoFit/>
          </a:bodyPr>
          <a:lstStyle/>
          <a:p>
            <a:r>
              <a:rPr lang="en-US" sz="2800" dirty="0"/>
              <a:t>Feature Engineering</a:t>
            </a:r>
          </a:p>
          <a:p>
            <a:r>
              <a:rPr lang="en-US" sz="2800" dirty="0"/>
              <a:t>Learning as optimization</a:t>
            </a:r>
          </a:p>
          <a:p>
            <a:r>
              <a:rPr lang="en-US" sz="2800" dirty="0"/>
              <a:t>Loss / Cost function</a:t>
            </a:r>
          </a:p>
          <a:p>
            <a:r>
              <a:rPr lang="en-US" sz="2800" dirty="0"/>
              <a:t>One-hot encoding</a:t>
            </a:r>
          </a:p>
          <a:p>
            <a:r>
              <a:rPr lang="en-US" sz="2800" dirty="0" err="1"/>
              <a:t>Softmax</a:t>
            </a:r>
            <a:r>
              <a:rPr lang="en-US" sz="2800" dirty="0"/>
              <a:t> Normalization</a:t>
            </a:r>
          </a:p>
          <a:p>
            <a:r>
              <a:rPr lang="en-US" sz="2800" dirty="0"/>
              <a:t>Cross Entropy (log-loss), </a:t>
            </a:r>
          </a:p>
          <a:p>
            <a:r>
              <a:rPr lang="en-US" sz="2800" dirty="0"/>
              <a:t>KL-divergence</a:t>
            </a:r>
            <a:endParaRPr lang="ru-RU" sz="2800" dirty="0"/>
          </a:p>
          <a:p>
            <a:r>
              <a:rPr lang="en-US" sz="2800" dirty="0"/>
              <a:t>ROC Curve</a:t>
            </a:r>
          </a:p>
        </p:txBody>
      </p:sp>
      <p:sp>
        <p:nvSpPr>
          <p:cNvPr id="6" name="TextBox 5">
            <a:extLst>
              <a:ext uri="{FF2B5EF4-FFF2-40B4-BE49-F238E27FC236}">
                <a16:creationId xmlns:a16="http://schemas.microsoft.com/office/drawing/2014/main" id="{F7854519-6BB1-DF40-83B9-DAABCB0EC886}"/>
              </a:ext>
            </a:extLst>
          </p:cNvPr>
          <p:cNvSpPr txBox="1"/>
          <p:nvPr/>
        </p:nvSpPr>
        <p:spPr>
          <a:xfrm>
            <a:off x="5538651" y="2025861"/>
            <a:ext cx="6465475" cy="3539430"/>
          </a:xfrm>
          <a:prstGeom prst="rect">
            <a:avLst/>
          </a:prstGeom>
          <a:noFill/>
        </p:spPr>
        <p:txBody>
          <a:bodyPr wrap="square" rtlCol="0">
            <a:spAutoFit/>
          </a:bodyPr>
          <a:lstStyle/>
          <a:p>
            <a:r>
              <a:rPr lang="en-US" sz="2800" dirty="0"/>
              <a:t>Overfitting</a:t>
            </a:r>
          </a:p>
          <a:p>
            <a:r>
              <a:rPr lang="en-US" sz="2800" dirty="0"/>
              <a:t>Regularization</a:t>
            </a:r>
          </a:p>
          <a:p>
            <a:r>
              <a:rPr lang="en-US" sz="2800" dirty="0"/>
              <a:t>Ridge Regression, LASSO, Elastic Net</a:t>
            </a:r>
          </a:p>
          <a:p>
            <a:r>
              <a:rPr lang="en-US" sz="2800" dirty="0"/>
              <a:t>Back Propagation</a:t>
            </a:r>
          </a:p>
          <a:p>
            <a:r>
              <a:rPr lang="en-US" sz="2800" dirty="0"/>
              <a:t>Stochastic Gradient Descent</a:t>
            </a:r>
          </a:p>
          <a:p>
            <a:r>
              <a:rPr lang="en-US" sz="2800" dirty="0"/>
              <a:t>Batch-processing, Mini-batch, batch-size, </a:t>
            </a:r>
          </a:p>
          <a:p>
            <a:r>
              <a:rPr lang="en-US" sz="2800" dirty="0"/>
              <a:t>Vanishing Gradient Problem</a:t>
            </a:r>
          </a:p>
          <a:p>
            <a:r>
              <a:rPr lang="en-US" sz="2800" dirty="0"/>
              <a:t>Dynamic learning rate, ADAM optimizer</a:t>
            </a:r>
          </a:p>
        </p:txBody>
      </p:sp>
    </p:spTree>
    <p:extLst>
      <p:ext uri="{BB962C8B-B14F-4D97-AF65-F5344CB8AC3E}">
        <p14:creationId xmlns:p14="http://schemas.microsoft.com/office/powerpoint/2010/main" val="39889494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9" name="Google Shape;89;p13"/>
          <p:cNvPicPr preferRelativeResize="0"/>
          <p:nvPr/>
        </p:nvPicPr>
        <p:blipFill rotWithShape="1">
          <a:blip r:embed="rId3">
            <a:alphaModFix/>
          </a:blip>
          <a:srcRect/>
          <a:stretch/>
        </p:blipFill>
        <p:spPr>
          <a:xfrm>
            <a:off x="2551903" y="2311586"/>
            <a:ext cx="4915787" cy="983157"/>
          </a:xfrm>
          <a:prstGeom prst="rect">
            <a:avLst/>
          </a:prstGeom>
          <a:noFill/>
          <a:ln>
            <a:noFill/>
          </a:ln>
        </p:spPr>
      </p:pic>
      <p:sp>
        <p:nvSpPr>
          <p:cNvPr id="90" name="Google Shape;90;p13"/>
          <p:cNvSpPr txBox="1"/>
          <p:nvPr/>
        </p:nvSpPr>
        <p:spPr>
          <a:xfrm>
            <a:off x="2551904" y="3603313"/>
            <a:ext cx="5782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And if the output is several nodes (not just one) – then we sum over all of them: </a:t>
            </a:r>
            <a:endParaRPr sz="2000" dirty="0">
              <a:solidFill>
                <a:schemeClr val="dk1"/>
              </a:solidFill>
              <a:latin typeface="Calibri"/>
              <a:ea typeface="Calibri"/>
              <a:cs typeface="Calibri"/>
              <a:sym typeface="Calibri"/>
            </a:endParaRPr>
          </a:p>
        </p:txBody>
      </p:sp>
      <p:pic>
        <p:nvPicPr>
          <p:cNvPr id="91" name="Google Shape;91;p13"/>
          <p:cNvPicPr preferRelativeResize="0"/>
          <p:nvPr/>
        </p:nvPicPr>
        <p:blipFill rotWithShape="1">
          <a:blip r:embed="rId4">
            <a:alphaModFix/>
          </a:blip>
          <a:srcRect/>
          <a:stretch/>
        </p:blipFill>
        <p:spPr>
          <a:xfrm>
            <a:off x="2551903" y="4617606"/>
            <a:ext cx="5596769" cy="999423"/>
          </a:xfrm>
          <a:prstGeom prst="rect">
            <a:avLst/>
          </a:prstGeom>
          <a:noFill/>
          <a:ln>
            <a:noFill/>
          </a:ln>
        </p:spPr>
      </p:pic>
      <p:sp>
        <p:nvSpPr>
          <p:cNvPr id="10" name="Google Shape;90;p13">
            <a:extLst>
              <a:ext uri="{FF2B5EF4-FFF2-40B4-BE49-F238E27FC236}">
                <a16:creationId xmlns:a16="http://schemas.microsoft.com/office/drawing/2014/main" id="{A1E07DEF-0D1E-1344-9E0C-EC559C4358B0}"/>
              </a:ext>
            </a:extLst>
          </p:cNvPr>
          <p:cNvSpPr txBox="1"/>
          <p:nvPr/>
        </p:nvSpPr>
        <p:spPr>
          <a:xfrm>
            <a:off x="2551904" y="1297294"/>
            <a:ext cx="5782200" cy="369300"/>
          </a:xfrm>
          <a:prstGeom prst="rect">
            <a:avLst/>
          </a:prstGeom>
          <a:noFill/>
          <a:ln>
            <a:noFill/>
          </a:ln>
        </p:spPr>
        <p:txBody>
          <a:bodyPr spcFirstLastPara="1" wrap="square" lIns="91425" tIns="45700" rIns="91425" bIns="45700" anchor="t" anchorCtr="0">
            <a:noAutofit/>
          </a:bodyPr>
          <a:lstStyle/>
          <a:p>
            <a:pPr lvl="0"/>
            <a:r>
              <a:rPr lang="en-US" sz="2000" dirty="0">
                <a:solidFill>
                  <a:schemeClr val="dk1"/>
                </a:solidFill>
                <a:ea typeface="Calibri"/>
                <a:cs typeface="Calibri"/>
                <a:sym typeface="Calibri"/>
              </a:rPr>
              <a:t>If we have “n” training samples, then the total Cross-Entropy will be simply a sum of them:</a:t>
            </a:r>
            <a:endParaRPr lang="en-US" sz="2000" dirty="0"/>
          </a:p>
        </p:txBody>
      </p:sp>
    </p:spTree>
    <p:extLst>
      <p:ext uri="{BB962C8B-B14F-4D97-AF65-F5344CB8AC3E}">
        <p14:creationId xmlns:p14="http://schemas.microsoft.com/office/powerpoint/2010/main" val="3208841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93" name="Google Shape;93;p13"/>
          <p:cNvSpPr txBox="1"/>
          <p:nvPr/>
        </p:nvSpPr>
        <p:spPr>
          <a:xfrm>
            <a:off x="483673" y="539752"/>
            <a:ext cx="11139365" cy="59771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rgbClr val="242729"/>
                </a:solidFill>
              </a:rPr>
              <a:t>Note that this formula:  </a:t>
            </a:r>
            <a:endParaRPr dirty="0">
              <a:solidFill>
                <a:srgbClr val="242729"/>
              </a:solidFill>
            </a:endParaRPr>
          </a:p>
          <a:p>
            <a:pPr marL="0" marR="0" lvl="0" indent="0" algn="l" rtl="0">
              <a:spcBef>
                <a:spcPts val="0"/>
              </a:spcBef>
              <a:spcAft>
                <a:spcPts val="0"/>
              </a:spcAft>
              <a:buNone/>
            </a:pPr>
            <a:endParaRPr dirty="0">
              <a:solidFill>
                <a:srgbClr val="242729"/>
              </a:solidFill>
            </a:endParaRPr>
          </a:p>
          <a:p>
            <a:pPr marL="0" marR="0" lvl="0" indent="0" algn="l" rtl="0">
              <a:spcBef>
                <a:spcPts val="0"/>
              </a:spcBef>
              <a:spcAft>
                <a:spcPts val="0"/>
              </a:spcAft>
              <a:buNone/>
            </a:pPr>
            <a:r>
              <a:rPr lang="en-US" dirty="0">
                <a:solidFill>
                  <a:srgbClr val="242729"/>
                </a:solidFill>
              </a:rPr>
              <a:t>    C=−(1/n)∑( y*ln(a)  +  (1−y)*ln(1−a)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can be also rewritten using notation (a1=a, a2=1-a, y1=y, y2=1-y) as: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rgbClr val="242729"/>
              </a:solidFill>
            </a:endParaRPr>
          </a:p>
          <a:p>
            <a:pPr marL="0" lvl="0" indent="0" algn="l" rtl="0">
              <a:spcBef>
                <a:spcPts val="0"/>
              </a:spcBef>
              <a:spcAft>
                <a:spcPts val="0"/>
              </a:spcAft>
              <a:buClr>
                <a:schemeClr val="dk1"/>
              </a:buClr>
              <a:buFont typeface="Arial"/>
              <a:buNone/>
            </a:pPr>
            <a:r>
              <a:rPr lang="en-US" dirty="0">
                <a:solidFill>
                  <a:srgbClr val="242729"/>
                </a:solidFill>
              </a:rPr>
              <a:t>    C=−(1/n)∑( y</a:t>
            </a:r>
            <a:r>
              <a:rPr lang="en-US" baseline="-25000" dirty="0">
                <a:solidFill>
                  <a:srgbClr val="242729"/>
                </a:solidFill>
              </a:rPr>
              <a:t>1</a:t>
            </a:r>
            <a:r>
              <a:rPr lang="en-US" dirty="0">
                <a:solidFill>
                  <a:srgbClr val="242729"/>
                </a:solidFill>
              </a:rPr>
              <a:t>*ln(a</a:t>
            </a:r>
            <a:r>
              <a:rPr lang="en-US" baseline="-25000" dirty="0">
                <a:solidFill>
                  <a:srgbClr val="242729"/>
                </a:solidFill>
              </a:rPr>
              <a:t>1</a:t>
            </a:r>
            <a:r>
              <a:rPr lang="en-US" dirty="0">
                <a:solidFill>
                  <a:srgbClr val="242729"/>
                </a:solidFill>
              </a:rPr>
              <a:t>)  +  y</a:t>
            </a:r>
            <a:r>
              <a:rPr lang="en-US" baseline="-25000" dirty="0">
                <a:solidFill>
                  <a:srgbClr val="242729"/>
                </a:solidFill>
              </a:rPr>
              <a:t>2</a:t>
            </a:r>
            <a:r>
              <a:rPr lang="en-US" dirty="0">
                <a:solidFill>
                  <a:srgbClr val="242729"/>
                </a:solidFill>
              </a:rPr>
              <a:t>*ln(a</a:t>
            </a:r>
            <a:r>
              <a:rPr lang="en-US" baseline="-25000" dirty="0">
                <a:solidFill>
                  <a:srgbClr val="242729"/>
                </a:solidFill>
              </a:rPr>
              <a:t>2</a:t>
            </a:r>
            <a:r>
              <a:rPr lang="en-US" dirty="0">
                <a:solidFill>
                  <a:srgbClr val="242729"/>
                </a:solidFill>
              </a:rPr>
              <a:t>)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rgbClr val="242729"/>
              </a:solidFill>
            </a:endParaRPr>
          </a:p>
          <a:p>
            <a:pPr marL="0" marR="0" lvl="0" indent="0" algn="l" rtl="0">
              <a:spcBef>
                <a:spcPts val="0"/>
              </a:spcBef>
              <a:spcAft>
                <a:spcPts val="0"/>
              </a:spcAft>
              <a:buNone/>
            </a:pPr>
            <a:r>
              <a:rPr lang="en-US" dirty="0">
                <a:solidFill>
                  <a:srgbClr val="242729"/>
                </a:solidFill>
              </a:rPr>
              <a:t>or</a:t>
            </a:r>
            <a:endParaRPr dirty="0">
              <a:solidFill>
                <a:srgbClr val="242729"/>
              </a:solidFill>
            </a:endParaRPr>
          </a:p>
          <a:p>
            <a:pPr marL="0" marR="0" lvl="0" indent="0" algn="l" rtl="0">
              <a:spcBef>
                <a:spcPts val="0"/>
              </a:spcBef>
              <a:spcAft>
                <a:spcPts val="0"/>
              </a:spcAft>
              <a:buNone/>
            </a:pPr>
            <a:endParaRPr dirty="0">
              <a:solidFill>
                <a:srgbClr val="242729"/>
              </a:solidFill>
            </a:endParaRPr>
          </a:p>
          <a:p>
            <a:pPr marL="0" lvl="0" indent="0" algn="l" rtl="0">
              <a:spcBef>
                <a:spcPts val="0"/>
              </a:spcBef>
              <a:spcAft>
                <a:spcPts val="0"/>
              </a:spcAft>
              <a:buNone/>
            </a:pPr>
            <a:r>
              <a:rPr lang="en-US" dirty="0">
                <a:solidFill>
                  <a:srgbClr val="242729"/>
                </a:solidFill>
              </a:rPr>
              <a:t>    C=−(1/n)∑∑ </a:t>
            </a:r>
            <a:r>
              <a:rPr lang="en-US" dirty="0" err="1">
                <a:solidFill>
                  <a:srgbClr val="242729"/>
                </a:solidFill>
              </a:rPr>
              <a:t>y</a:t>
            </a:r>
            <a:r>
              <a:rPr lang="en-US" baseline="-25000" dirty="0" err="1">
                <a:solidFill>
                  <a:srgbClr val="242729"/>
                </a:solidFill>
              </a:rPr>
              <a:t>j</a:t>
            </a:r>
            <a:r>
              <a:rPr lang="en-US" dirty="0">
                <a:solidFill>
                  <a:srgbClr val="242729"/>
                </a:solidFill>
              </a:rPr>
              <a:t>*ln(</a:t>
            </a:r>
            <a:r>
              <a:rPr lang="en-US" dirty="0" err="1">
                <a:solidFill>
                  <a:srgbClr val="242729"/>
                </a:solidFill>
              </a:rPr>
              <a:t>a</a:t>
            </a:r>
            <a:r>
              <a:rPr lang="en-US" baseline="-25000" dirty="0" err="1">
                <a:solidFill>
                  <a:srgbClr val="242729"/>
                </a:solidFill>
              </a:rPr>
              <a:t>j</a:t>
            </a:r>
            <a:r>
              <a:rPr lang="en-US" dirty="0">
                <a:solidFill>
                  <a:srgbClr val="242729"/>
                </a:solidFill>
              </a:rPr>
              <a:t>) </a:t>
            </a:r>
            <a:endParaRPr dirty="0">
              <a:solidFill>
                <a:srgbClr val="242729"/>
              </a:solidFill>
            </a:endParaRPr>
          </a:p>
          <a:p>
            <a:pPr marL="0" lvl="0" indent="0" algn="l" rtl="0">
              <a:spcBef>
                <a:spcPts val="0"/>
              </a:spcBef>
              <a:spcAft>
                <a:spcPts val="0"/>
              </a:spcAft>
              <a:buNone/>
            </a:pPr>
            <a:endParaRPr dirty="0">
              <a:solidFill>
                <a:srgbClr val="242729"/>
              </a:solidFill>
            </a:endParaRPr>
          </a:p>
          <a:p>
            <a:pPr marL="0" lvl="0" indent="0" algn="l" rtl="0">
              <a:spcBef>
                <a:spcPts val="0"/>
              </a:spcBef>
              <a:spcAft>
                <a:spcPts val="0"/>
              </a:spcAft>
              <a:buNone/>
            </a:pPr>
            <a:r>
              <a:rPr lang="en-US" dirty="0">
                <a:solidFill>
                  <a:srgbClr val="242729"/>
                </a:solidFill>
              </a:rPr>
              <a:t>where we sum by j (0,1) and by number of samples “n”.</a:t>
            </a:r>
            <a:endParaRPr dirty="0">
              <a:solidFill>
                <a:srgbClr val="242729"/>
              </a:solidFill>
            </a:endParaRPr>
          </a:p>
          <a:p>
            <a:pPr marL="0" marR="0" lvl="0" indent="0" algn="l" rtl="0">
              <a:spcBef>
                <a:spcPts val="0"/>
              </a:spcBef>
              <a:spcAft>
                <a:spcPts val="0"/>
              </a:spcAft>
              <a:buNone/>
            </a:pPr>
            <a:endParaRPr dirty="0">
              <a:solidFill>
                <a:srgbClr val="242729"/>
              </a:solidFill>
            </a:endParaRPr>
          </a:p>
          <a:p>
            <a:pPr marL="0" marR="0" lvl="0" indent="0" algn="l" rtl="0">
              <a:spcBef>
                <a:spcPts val="0"/>
              </a:spcBef>
              <a:spcAft>
                <a:spcPts val="0"/>
              </a:spcAft>
              <a:buNone/>
            </a:pPr>
            <a:r>
              <a:rPr lang="en-US" dirty="0">
                <a:solidFill>
                  <a:srgbClr val="242729"/>
                </a:solidFill>
              </a:rPr>
              <a:t>In this form it looks the same as formula for log-likelihood or cross-entropy</a:t>
            </a:r>
            <a:endParaRPr dirty="0">
              <a:solidFill>
                <a:srgbClr val="242729"/>
              </a:solidFill>
            </a:endParaRPr>
          </a:p>
          <a:p>
            <a:pPr marL="0" marR="0" lvl="0" indent="0" algn="l" rtl="0">
              <a:spcBef>
                <a:spcPts val="0"/>
              </a:spcBef>
              <a:spcAft>
                <a:spcPts val="0"/>
              </a:spcAft>
              <a:buNone/>
            </a:pPr>
            <a:r>
              <a:rPr lang="en-US" dirty="0">
                <a:solidFill>
                  <a:srgbClr val="242729"/>
                </a:solidFill>
              </a:rPr>
              <a:t>in information theory (see next slides). </a:t>
            </a:r>
          </a:p>
          <a:p>
            <a:pPr marL="0" marR="0" lvl="0" indent="0" algn="l" rtl="0">
              <a:spcBef>
                <a:spcPts val="0"/>
              </a:spcBef>
              <a:spcAft>
                <a:spcPts val="0"/>
              </a:spcAft>
              <a:buNone/>
            </a:pPr>
            <a:r>
              <a:rPr lang="en-US" dirty="0">
                <a:solidFill>
                  <a:srgbClr val="242729"/>
                </a:solidFill>
              </a:rPr>
              <a:t>But note that in information theory the characters in the formula have different meaning and the formula is used for different domain  (probability distributions, likelihood, independent variables, gaussian distribution, </a:t>
            </a:r>
            <a:r>
              <a:rPr lang="en-US" dirty="0" err="1">
                <a:solidFill>
                  <a:srgbClr val="242729"/>
                </a:solidFill>
              </a:rPr>
              <a:t>etc</a:t>
            </a:r>
            <a:r>
              <a:rPr lang="en-US" dirty="0">
                <a:solidFill>
                  <a:srgbClr val="242729"/>
                </a:solidFill>
              </a:rPr>
              <a:t>).</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See also here:</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u="sng" dirty="0">
                <a:solidFill>
                  <a:schemeClr val="hlink"/>
                </a:solidFill>
                <a:latin typeface="Calibri"/>
                <a:ea typeface="Calibri"/>
                <a:cs typeface="Calibri"/>
                <a:sym typeface="Calibri"/>
                <a:hlinkClick r:id="rId3"/>
              </a:rPr>
              <a:t>https://stats.stackexchange.com/questions/223799/different-definitions-of-the-cross-entropy-loss-function/224491#224491</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36840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5"/>
          <p:cNvSpPr txBox="1"/>
          <p:nvPr/>
        </p:nvSpPr>
        <p:spPr>
          <a:xfrm>
            <a:off x="0" y="458574"/>
            <a:ext cx="7620000" cy="6399425"/>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The </a:t>
            </a:r>
            <a:r>
              <a:rPr lang="en-US" b="1" i="1" dirty="0">
                <a:solidFill>
                  <a:srgbClr val="FF0000"/>
                </a:solidFill>
                <a:latin typeface="Calibri"/>
                <a:ea typeface="Calibri"/>
                <a:cs typeface="Calibri"/>
                <a:sym typeface="Calibri"/>
              </a:rPr>
              <a:t>likelihood</a:t>
            </a:r>
            <a:r>
              <a:rPr lang="en-US" dirty="0">
                <a:solidFill>
                  <a:schemeClr val="dk1"/>
                </a:solidFill>
                <a:latin typeface="Calibri"/>
                <a:ea typeface="Calibri"/>
                <a:cs typeface="Calibri"/>
                <a:sym typeface="Calibri"/>
              </a:rPr>
              <a:t> (L) of a parameter value (or vector of parameter values), </a:t>
            </a:r>
            <a:r>
              <a:rPr lang="en-US" i="1" dirty="0" err="1">
                <a:solidFill>
                  <a:schemeClr val="dk1"/>
                </a:solidFill>
                <a:latin typeface="Calibri"/>
                <a:ea typeface="Calibri"/>
                <a:cs typeface="Calibri"/>
                <a:sym typeface="Calibri"/>
              </a:rPr>
              <a:t>θ</a:t>
            </a:r>
            <a:r>
              <a:rPr lang="en-US" dirty="0">
                <a:solidFill>
                  <a:schemeClr val="dk1"/>
                </a:solidFill>
                <a:latin typeface="Calibri"/>
                <a:ea typeface="Calibri"/>
                <a:cs typeface="Calibri"/>
                <a:sym typeface="Calibri"/>
              </a:rPr>
              <a:t>, given outcomes x, is equal to the </a:t>
            </a:r>
            <a:r>
              <a:rPr lang="en-US" b="1" i="1" dirty="0">
                <a:solidFill>
                  <a:srgbClr val="0070C0"/>
                </a:solidFill>
                <a:latin typeface="Calibri"/>
                <a:ea typeface="Calibri"/>
                <a:cs typeface="Calibri"/>
                <a:sym typeface="Calibri"/>
              </a:rPr>
              <a:t>probability (density)</a:t>
            </a:r>
            <a:r>
              <a:rPr lang="en-US" dirty="0">
                <a:solidFill>
                  <a:schemeClr val="dk1"/>
                </a:solidFill>
                <a:latin typeface="Calibri"/>
                <a:ea typeface="Calibri"/>
                <a:cs typeface="Calibri"/>
                <a:sym typeface="Calibri"/>
              </a:rPr>
              <a:t> assumed for those observed outcomes given those parameter values.</a:t>
            </a: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For many applications, the natural logarithm of the likelihood function, called the </a:t>
            </a:r>
            <a:r>
              <a:rPr lang="en-US" b="1" dirty="0">
                <a:solidFill>
                  <a:srgbClr val="FF0000"/>
                </a:solidFill>
                <a:latin typeface="Calibri"/>
                <a:ea typeface="Calibri"/>
                <a:cs typeface="Calibri"/>
                <a:sym typeface="Calibri"/>
              </a:rPr>
              <a:t>log-likelihood</a:t>
            </a:r>
            <a:r>
              <a:rPr lang="en-US" dirty="0">
                <a:solidFill>
                  <a:schemeClr val="dk1"/>
                </a:solidFill>
                <a:latin typeface="Calibri"/>
                <a:ea typeface="Calibri"/>
                <a:cs typeface="Calibri"/>
                <a:sym typeface="Calibri"/>
              </a:rPr>
              <a:t>, is more convenient to work with. Because the logarithm is a monotonically increasing function, the logarithm of a function achieves its maximum value at the same points as the function itself, and hence the log-likelihood can be used in place of the likelihood in </a:t>
            </a:r>
            <a:r>
              <a:rPr lang="en-US" b="1" dirty="0">
                <a:solidFill>
                  <a:srgbClr val="FF0000"/>
                </a:solidFill>
                <a:latin typeface="Calibri"/>
                <a:ea typeface="Calibri"/>
                <a:cs typeface="Calibri"/>
                <a:sym typeface="Calibri"/>
              </a:rPr>
              <a:t>maximum likelihood estimation </a:t>
            </a:r>
            <a:r>
              <a:rPr lang="en-US" dirty="0">
                <a:solidFill>
                  <a:schemeClr val="dk1"/>
                </a:solidFill>
                <a:latin typeface="Calibri"/>
                <a:ea typeface="Calibri"/>
                <a:cs typeface="Calibri"/>
                <a:sym typeface="Calibri"/>
              </a:rPr>
              <a:t>and related techniques.</a:t>
            </a: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Finding the maximum of a function often involves taking the derivative of a function and solving for the parameter being maximized, and this is often easier when the function being maximized is a log-likelihood rather than the original likelihood function.</a:t>
            </a:r>
          </a:p>
          <a:p>
            <a:pPr marL="0" lvl="0" indent="0" algn="l" rtl="0">
              <a:lnSpc>
                <a:spcPct val="115000"/>
              </a:lnSpc>
              <a:spcBef>
                <a:spcPts val="0"/>
              </a:spcBef>
              <a:spcAft>
                <a:spcPts val="0"/>
              </a:spcAft>
              <a:buClr>
                <a:schemeClr val="dk1"/>
              </a:buClr>
              <a:buSzPts val="1100"/>
              <a:buFont typeface="Arial"/>
              <a:buNone/>
            </a:pPr>
            <a:endParaRPr sz="10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For example, some likelihood functions are for the parameters that explain a collection of statistically independent observations. In such a situation, the likelihood function factors into a </a:t>
            </a:r>
            <a:r>
              <a:rPr lang="en-US" b="1" dirty="0">
                <a:solidFill>
                  <a:srgbClr val="FF0000"/>
                </a:solidFill>
                <a:latin typeface="Calibri"/>
                <a:ea typeface="Calibri"/>
                <a:cs typeface="Calibri"/>
                <a:sym typeface="Calibri"/>
              </a:rPr>
              <a:t>product</a:t>
            </a:r>
            <a:r>
              <a:rPr lang="en-US" dirty="0">
                <a:solidFill>
                  <a:schemeClr val="dk1"/>
                </a:solidFill>
                <a:latin typeface="Calibri"/>
                <a:ea typeface="Calibri"/>
                <a:cs typeface="Calibri"/>
                <a:sym typeface="Calibri"/>
              </a:rPr>
              <a:t> of individual likelihood functions. The logarithm of this product is a </a:t>
            </a:r>
            <a:r>
              <a:rPr lang="en-US" b="1" dirty="0">
                <a:solidFill>
                  <a:srgbClr val="FF0000"/>
                </a:solidFill>
                <a:latin typeface="Calibri"/>
                <a:ea typeface="Calibri"/>
                <a:cs typeface="Calibri"/>
                <a:sym typeface="Calibri"/>
              </a:rPr>
              <a:t>sum</a:t>
            </a:r>
            <a:r>
              <a:rPr lang="en-US" dirty="0">
                <a:solidFill>
                  <a:srgbClr val="FF0000"/>
                </a:solidFill>
                <a:latin typeface="Calibri"/>
                <a:ea typeface="Calibri"/>
                <a:cs typeface="Calibri"/>
                <a:sym typeface="Calibri"/>
              </a:rPr>
              <a:t> </a:t>
            </a:r>
            <a:r>
              <a:rPr lang="en-US" dirty="0">
                <a:solidFill>
                  <a:schemeClr val="dk1"/>
                </a:solidFill>
                <a:latin typeface="Calibri"/>
                <a:ea typeface="Calibri"/>
                <a:cs typeface="Calibri"/>
                <a:sym typeface="Calibri"/>
              </a:rPr>
              <a:t>of individual logarithms, and the derivative of a sum of terms is often easier to compute than the derivative of a product. </a:t>
            </a:r>
            <a:endParaRPr dirty="0">
              <a:solidFill>
                <a:schemeClr val="dk1"/>
              </a:solidFill>
              <a:latin typeface="Calibri"/>
              <a:ea typeface="Calibri"/>
              <a:cs typeface="Calibri"/>
              <a:sym typeface="Calibri"/>
            </a:endParaRPr>
          </a:p>
        </p:txBody>
      </p:sp>
      <p:sp>
        <p:nvSpPr>
          <p:cNvPr id="110" name="Google Shape;110;p15"/>
          <p:cNvSpPr txBox="1"/>
          <p:nvPr/>
        </p:nvSpPr>
        <p:spPr>
          <a:xfrm>
            <a:off x="0" y="0"/>
            <a:ext cx="3023400" cy="63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800" b="1" dirty="0">
                <a:solidFill>
                  <a:schemeClr val="dk1"/>
                </a:solidFill>
                <a:latin typeface="Calibri"/>
                <a:ea typeface="Calibri"/>
                <a:cs typeface="Calibri"/>
                <a:sym typeface="Calibri"/>
              </a:rPr>
              <a:t>Log-likelihood</a:t>
            </a:r>
            <a:endParaRPr sz="2800" b="1"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sp>
        <p:nvSpPr>
          <p:cNvPr id="111" name="Google Shape;111;p15"/>
          <p:cNvSpPr txBox="1"/>
          <p:nvPr/>
        </p:nvSpPr>
        <p:spPr>
          <a:xfrm>
            <a:off x="7808698" y="812594"/>
            <a:ext cx="3579910" cy="1768813"/>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800" i="1" dirty="0">
                <a:solidFill>
                  <a:schemeClr val="dk1"/>
                </a:solidFill>
                <a:latin typeface="Calibri"/>
                <a:ea typeface="Calibri"/>
                <a:cs typeface="Calibri"/>
                <a:sym typeface="Calibri"/>
              </a:rPr>
              <a:t>L = P(x | </a:t>
            </a:r>
            <a:r>
              <a:rPr lang="en-US" sz="2800" i="1" dirty="0" err="1">
                <a:solidFill>
                  <a:schemeClr val="dk1"/>
                </a:solidFill>
                <a:latin typeface="Calibri"/>
                <a:ea typeface="Calibri"/>
                <a:cs typeface="Calibri"/>
                <a:sym typeface="Calibri"/>
              </a:rPr>
              <a:t>θ</a:t>
            </a:r>
            <a:r>
              <a:rPr lang="en-US" sz="2800" i="1" dirty="0">
                <a:solidFill>
                  <a:schemeClr val="dk1"/>
                </a:solidFill>
                <a:latin typeface="Calibri"/>
                <a:ea typeface="Calibri"/>
                <a:cs typeface="Calibri"/>
                <a:sym typeface="Calibri"/>
              </a:rPr>
              <a:t>)</a:t>
            </a:r>
          </a:p>
          <a:p>
            <a:pPr marL="0" lvl="0" indent="0" algn="l" rtl="0">
              <a:lnSpc>
                <a:spcPct val="115000"/>
              </a:lnSpc>
              <a:spcBef>
                <a:spcPts val="0"/>
              </a:spcBef>
              <a:spcAft>
                <a:spcPts val="0"/>
              </a:spcAft>
              <a:buClr>
                <a:schemeClr val="dk1"/>
              </a:buClr>
              <a:buSzPts val="1100"/>
              <a:buFont typeface="Arial"/>
              <a:buNone/>
            </a:pPr>
            <a:endParaRPr sz="2800" i="1"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2800" i="1" dirty="0">
                <a:solidFill>
                  <a:schemeClr val="dk1"/>
                </a:solidFill>
                <a:latin typeface="Calibri"/>
                <a:ea typeface="Calibri"/>
                <a:cs typeface="Calibri"/>
                <a:sym typeface="Calibri"/>
              </a:rPr>
              <a:t>ln(L)</a:t>
            </a:r>
            <a:endParaRPr sz="2800" i="1" dirty="0">
              <a:solidFill>
                <a:schemeClr val="dk1"/>
              </a:solidFill>
              <a:latin typeface="Calibri"/>
              <a:ea typeface="Calibri"/>
              <a:cs typeface="Calibri"/>
              <a:sym typeface="Calibri"/>
            </a:endParaRPr>
          </a:p>
          <a:p>
            <a:pPr marL="0" lvl="0" indent="0" algn="l" rtl="0">
              <a:spcBef>
                <a:spcPts val="0"/>
              </a:spcBef>
              <a:spcAft>
                <a:spcPts val="0"/>
              </a:spcAft>
              <a:buNone/>
            </a:pPr>
            <a:endParaRPr dirty="0"/>
          </a:p>
        </p:txBody>
      </p:sp>
      <p:pic>
        <p:nvPicPr>
          <p:cNvPr id="112" name="Google Shape;112;p15"/>
          <p:cNvPicPr preferRelativeResize="0"/>
          <p:nvPr/>
        </p:nvPicPr>
        <p:blipFill>
          <a:blip r:embed="rId3">
            <a:alphaModFix/>
          </a:blip>
          <a:stretch>
            <a:fillRect/>
          </a:stretch>
        </p:blipFill>
        <p:spPr>
          <a:xfrm>
            <a:off x="7808698" y="4005137"/>
            <a:ext cx="3898109" cy="1236900"/>
          </a:xfrm>
          <a:prstGeom prst="rect">
            <a:avLst/>
          </a:prstGeom>
          <a:noFill/>
          <a:ln>
            <a:noFill/>
          </a:ln>
        </p:spPr>
      </p:pic>
      <p:pic>
        <p:nvPicPr>
          <p:cNvPr id="113" name="Google Shape;113;p15"/>
          <p:cNvPicPr preferRelativeResize="0"/>
          <p:nvPr/>
        </p:nvPicPr>
        <p:blipFill>
          <a:blip r:embed="rId4">
            <a:alphaModFix/>
          </a:blip>
          <a:stretch>
            <a:fillRect/>
          </a:stretch>
        </p:blipFill>
        <p:spPr>
          <a:xfrm>
            <a:off x="7809748" y="5435687"/>
            <a:ext cx="3898100" cy="1184233"/>
          </a:xfrm>
          <a:prstGeom prst="rect">
            <a:avLst/>
          </a:prstGeom>
          <a:noFill/>
          <a:ln>
            <a:noFill/>
          </a:ln>
        </p:spPr>
      </p:pic>
    </p:spTree>
    <p:extLst>
      <p:ext uri="{BB962C8B-B14F-4D97-AF65-F5344CB8AC3E}">
        <p14:creationId xmlns:p14="http://schemas.microsoft.com/office/powerpoint/2010/main" val="8141265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p:nvPr/>
        </p:nvSpPr>
        <p:spPr>
          <a:xfrm>
            <a:off x="41924" y="2181763"/>
            <a:ext cx="7071395"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Claude Shannon (1916-2001)</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American mathematician, electrical engineer, and cryptographer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known as "the father of information theory".</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Landmark </a:t>
            </a:r>
            <a:r>
              <a:rPr lang="en-US" sz="1600" dirty="0" err="1">
                <a:solidFill>
                  <a:schemeClr val="dk1"/>
                </a:solidFill>
                <a:latin typeface="Calibri"/>
                <a:ea typeface="Calibri"/>
                <a:cs typeface="Calibri"/>
                <a:sym typeface="Calibri"/>
              </a:rPr>
              <a:t>paper:"A</a:t>
            </a:r>
            <a:r>
              <a:rPr lang="en-US" sz="1600" dirty="0">
                <a:solidFill>
                  <a:schemeClr val="dk1"/>
                </a:solidFill>
                <a:latin typeface="Calibri"/>
                <a:ea typeface="Calibri"/>
                <a:cs typeface="Calibri"/>
                <a:sym typeface="Calibri"/>
              </a:rPr>
              <a:t> Mathematical Theory of Communication" (1948)</a:t>
            </a:r>
            <a:endParaRPr sz="1600"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 </a:t>
            </a:r>
            <a:r>
              <a:rPr lang="en-US" sz="1200" u="sng" dirty="0">
                <a:solidFill>
                  <a:schemeClr val="hlink"/>
                </a:solidFill>
                <a:latin typeface="Calibri"/>
                <a:ea typeface="Calibri"/>
                <a:cs typeface="Calibri"/>
                <a:sym typeface="Calibri"/>
                <a:hlinkClick r:id="rId3"/>
              </a:rPr>
              <a:t>https://en.wikipedia.org/wiki/Claude_Shannon</a:t>
            </a: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 </a:t>
            </a:r>
            <a:r>
              <a:rPr lang="en-US" sz="1200" u="sng" dirty="0">
                <a:solidFill>
                  <a:schemeClr val="hlink"/>
                </a:solidFill>
                <a:latin typeface="Calibri"/>
                <a:ea typeface="Calibri"/>
                <a:cs typeface="Calibri"/>
                <a:sym typeface="Calibri"/>
                <a:hlinkClick r:id="rId4"/>
              </a:rPr>
              <a:t>https://en.wikipedia.org/wiki/Entropy_(information_theory)</a:t>
            </a:r>
            <a:r>
              <a:rPr lang="en-US" sz="12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 - </a:t>
            </a:r>
            <a:r>
              <a:rPr lang="en-US" sz="1200" u="sng" dirty="0">
                <a:solidFill>
                  <a:schemeClr val="hlink"/>
                </a:solidFill>
                <a:latin typeface="Calibri"/>
                <a:ea typeface="Calibri"/>
                <a:cs typeface="Calibri"/>
                <a:sym typeface="Calibri"/>
                <a:hlinkClick r:id="rId5"/>
              </a:rPr>
              <a:t>https://www.quora.com/What-is-an-intuitive-explanation-of-the-concept-of-entropy-in-information-theory</a:t>
            </a:r>
            <a:r>
              <a:rPr lang="en-US" sz="1200" dirty="0">
                <a:solidFill>
                  <a:schemeClr val="dk1"/>
                </a:solidFill>
                <a:latin typeface="Calibri"/>
                <a:ea typeface="Calibri"/>
                <a:cs typeface="Calibri"/>
                <a:sym typeface="Calibri"/>
              </a:rPr>
              <a:t> </a:t>
            </a:r>
            <a:endParaRPr dirty="0"/>
          </a:p>
        </p:txBody>
      </p:sp>
      <p:pic>
        <p:nvPicPr>
          <p:cNvPr id="120" name="Google Shape;120;p16"/>
          <p:cNvPicPr preferRelativeResize="0"/>
          <p:nvPr/>
        </p:nvPicPr>
        <p:blipFill rotWithShape="1">
          <a:blip r:embed="rId6">
            <a:alphaModFix/>
          </a:blip>
          <a:srcRect/>
          <a:stretch/>
        </p:blipFill>
        <p:spPr>
          <a:xfrm>
            <a:off x="9774177" y="132787"/>
            <a:ext cx="2032000" cy="2032000"/>
          </a:xfrm>
          <a:prstGeom prst="rect">
            <a:avLst/>
          </a:prstGeom>
          <a:noFill/>
          <a:ln>
            <a:noFill/>
          </a:ln>
        </p:spPr>
      </p:pic>
      <p:sp>
        <p:nvSpPr>
          <p:cNvPr id="121" name="Google Shape;121;p16"/>
          <p:cNvSpPr txBox="1"/>
          <p:nvPr/>
        </p:nvSpPr>
        <p:spPr>
          <a:xfrm>
            <a:off x="6562846" y="451413"/>
            <a:ext cx="185194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Shannon entropy</a:t>
            </a:r>
            <a:endParaRPr/>
          </a:p>
        </p:txBody>
      </p:sp>
      <p:cxnSp>
        <p:nvCxnSpPr>
          <p:cNvPr id="122" name="Google Shape;122;p16"/>
          <p:cNvCxnSpPr>
            <a:stCxn id="121" idx="3"/>
          </p:cNvCxnSpPr>
          <p:nvPr/>
        </p:nvCxnSpPr>
        <p:spPr>
          <a:xfrm>
            <a:off x="8414795" y="636079"/>
            <a:ext cx="1250100" cy="394200"/>
          </a:xfrm>
          <a:prstGeom prst="straightConnector1">
            <a:avLst/>
          </a:prstGeom>
          <a:noFill/>
          <a:ln w="22225" cap="flat" cmpd="sng">
            <a:solidFill>
              <a:schemeClr val="accent1"/>
            </a:solidFill>
            <a:prstDash val="solid"/>
            <a:miter lim="800000"/>
            <a:headEnd type="none" w="sm" len="sm"/>
            <a:tailEnd type="triangle" w="med" len="med"/>
          </a:ln>
        </p:spPr>
      </p:cxnSp>
      <p:sp>
        <p:nvSpPr>
          <p:cNvPr id="124" name="Google Shape;124;p16"/>
          <p:cNvSpPr txBox="1"/>
          <p:nvPr/>
        </p:nvSpPr>
        <p:spPr>
          <a:xfrm>
            <a:off x="7577236" y="2651848"/>
            <a:ext cx="4591934"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Shannon entropy provides an absolute limit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on the best possible average length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of lossless encoding or compression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of an information source.</a:t>
            </a:r>
            <a:endParaRPr sz="1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3DC227C3-7F29-F44D-B27B-FF5F654E3E9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880659" y="1047255"/>
            <a:ext cx="3980543" cy="1117532"/>
          </a:xfrm>
          <a:prstGeom prst="rect">
            <a:avLst/>
          </a:prstGeom>
        </p:spPr>
      </p:pic>
      <p:sp>
        <p:nvSpPr>
          <p:cNvPr id="3" name="TextBox 2">
            <a:extLst>
              <a:ext uri="{FF2B5EF4-FFF2-40B4-BE49-F238E27FC236}">
                <a16:creationId xmlns:a16="http://schemas.microsoft.com/office/drawing/2014/main" id="{9F70F5DA-3BF3-9540-870F-D159079DFDBF}"/>
              </a:ext>
            </a:extLst>
          </p:cNvPr>
          <p:cNvSpPr txBox="1"/>
          <p:nvPr/>
        </p:nvSpPr>
        <p:spPr>
          <a:xfrm>
            <a:off x="165722" y="4098263"/>
            <a:ext cx="6270703" cy="2585323"/>
          </a:xfrm>
          <a:prstGeom prst="rect">
            <a:avLst/>
          </a:prstGeom>
          <a:noFill/>
        </p:spPr>
        <p:txBody>
          <a:bodyPr wrap="square" rtlCol="0">
            <a:spAutoFit/>
          </a:bodyPr>
          <a:lstStyle/>
          <a:p>
            <a:r>
              <a:rPr lang="en-US" b="1" dirty="0">
                <a:solidFill>
                  <a:srgbClr val="FF0000"/>
                </a:solidFill>
              </a:rPr>
              <a:t>                                        Simple way to understand the formula:</a:t>
            </a:r>
          </a:p>
          <a:p>
            <a:endParaRPr lang="en-US" sz="1600" dirty="0"/>
          </a:p>
          <a:p>
            <a:r>
              <a:rPr lang="en-US" sz="1600" dirty="0"/>
              <a:t>If "p" is probability of an event, </a:t>
            </a:r>
          </a:p>
          <a:p>
            <a:r>
              <a:rPr lang="en-US" sz="1600" dirty="0"/>
              <a:t>then we can use (1/p) as a measure of the information.</a:t>
            </a:r>
          </a:p>
          <a:p>
            <a:endParaRPr lang="en-US" sz="1600" dirty="0"/>
          </a:p>
          <a:p>
            <a:r>
              <a:rPr lang="en-US" sz="1600" dirty="0"/>
              <a:t>If event is common (the sun rose up as usual), it adds little information.</a:t>
            </a:r>
          </a:p>
          <a:p>
            <a:r>
              <a:rPr lang="en-US" sz="1600" dirty="0"/>
              <a:t>If event is rare (say, probability is 1/100), then messages about </a:t>
            </a:r>
          </a:p>
          <a:p>
            <a:r>
              <a:rPr lang="en-US" sz="1600" dirty="0"/>
              <a:t>this event carries more information.</a:t>
            </a:r>
          </a:p>
          <a:p>
            <a:endParaRPr lang="en-US" sz="1600" dirty="0"/>
          </a:p>
          <a:p>
            <a:r>
              <a:rPr lang="en-US" sz="1600" dirty="0"/>
              <a:t>So we can use </a:t>
            </a:r>
            <a:r>
              <a:rPr lang="en-US" sz="1600" b="1" dirty="0">
                <a:solidFill>
                  <a:srgbClr val="FF0000"/>
                </a:solidFill>
              </a:rPr>
              <a:t>(1/p)</a:t>
            </a:r>
            <a:r>
              <a:rPr lang="en-US" sz="1600" dirty="0"/>
              <a:t> as a </a:t>
            </a:r>
            <a:r>
              <a:rPr lang="en-US" sz="1600" b="1" dirty="0">
                <a:solidFill>
                  <a:srgbClr val="FF0000"/>
                </a:solidFill>
              </a:rPr>
              <a:t>measure of information</a:t>
            </a:r>
            <a:r>
              <a:rPr lang="en-US" sz="1600" dirty="0"/>
              <a:t>.</a:t>
            </a:r>
          </a:p>
        </p:txBody>
      </p:sp>
      <p:pic>
        <p:nvPicPr>
          <p:cNvPr id="4" name="Picture 3">
            <a:extLst>
              <a:ext uri="{FF2B5EF4-FFF2-40B4-BE49-F238E27FC236}">
                <a16:creationId xmlns:a16="http://schemas.microsoft.com/office/drawing/2014/main" id="{0EDE87C6-C3E5-9942-8DE3-A131300B3749}"/>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924" y="26701"/>
            <a:ext cx="3588635" cy="2019820"/>
          </a:xfrm>
          <a:prstGeom prst="rect">
            <a:avLst/>
          </a:prstGeom>
        </p:spPr>
      </p:pic>
      <p:sp>
        <p:nvSpPr>
          <p:cNvPr id="10" name="TextBox 9">
            <a:extLst>
              <a:ext uri="{FF2B5EF4-FFF2-40B4-BE49-F238E27FC236}">
                <a16:creationId xmlns:a16="http://schemas.microsoft.com/office/drawing/2014/main" id="{94A2ABE3-2F1F-3F49-AAA8-C1FBE851E4E7}"/>
              </a:ext>
            </a:extLst>
          </p:cNvPr>
          <p:cNvSpPr txBox="1"/>
          <p:nvPr/>
        </p:nvSpPr>
        <p:spPr>
          <a:xfrm>
            <a:off x="6431332" y="4693214"/>
            <a:ext cx="5644552" cy="1569660"/>
          </a:xfrm>
          <a:prstGeom prst="rect">
            <a:avLst/>
          </a:prstGeom>
          <a:noFill/>
        </p:spPr>
        <p:txBody>
          <a:bodyPr wrap="square" rtlCol="0">
            <a:spAutoFit/>
          </a:bodyPr>
          <a:lstStyle/>
          <a:p>
            <a:r>
              <a:rPr lang="en-US" sz="1600" dirty="0"/>
              <a:t>In practice we use log(1/p) because we do </a:t>
            </a:r>
          </a:p>
          <a:p>
            <a:r>
              <a:rPr lang="en-US" sz="1600" dirty="0"/>
              <a:t>binary encoding to compress our messages.</a:t>
            </a:r>
          </a:p>
          <a:p>
            <a:endParaRPr lang="en-US" sz="1600" dirty="0"/>
          </a:p>
          <a:p>
            <a:r>
              <a:rPr lang="en-US" sz="1600" dirty="0"/>
              <a:t>So we simply calculate  </a:t>
            </a:r>
          </a:p>
          <a:p>
            <a:endParaRPr lang="en-US" sz="1600" dirty="0"/>
          </a:p>
          <a:p>
            <a:r>
              <a:rPr lang="en-US" sz="1600" dirty="0"/>
              <a:t>sum(probability*information) = sum(p*log(1/p)) = </a:t>
            </a:r>
            <a:r>
              <a:rPr lang="en-US" sz="1600" b="1" dirty="0">
                <a:solidFill>
                  <a:srgbClr val="FF0000"/>
                </a:solidFill>
              </a:rPr>
              <a:t>- sum(p*log(p))</a:t>
            </a:r>
          </a:p>
        </p:txBody>
      </p:sp>
      <p:cxnSp>
        <p:nvCxnSpPr>
          <p:cNvPr id="6" name="Straight Connector 5">
            <a:extLst>
              <a:ext uri="{FF2B5EF4-FFF2-40B4-BE49-F238E27FC236}">
                <a16:creationId xmlns:a16="http://schemas.microsoft.com/office/drawing/2014/main" id="{D63440F1-B3FE-F445-A3A6-4C16B09DE1B6}"/>
              </a:ext>
            </a:extLst>
          </p:cNvPr>
          <p:cNvCxnSpPr/>
          <p:nvPr/>
        </p:nvCxnSpPr>
        <p:spPr>
          <a:xfrm flipV="1">
            <a:off x="6329548" y="4524499"/>
            <a:ext cx="0" cy="232126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2728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7"/>
          <p:cNvSpPr txBox="1"/>
          <p:nvPr/>
        </p:nvSpPr>
        <p:spPr>
          <a:xfrm>
            <a:off x="6096000" y="67268"/>
            <a:ext cx="456042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err="1">
                <a:solidFill>
                  <a:schemeClr val="dk1"/>
                </a:solidFill>
                <a:latin typeface="Calibri"/>
                <a:ea typeface="Calibri"/>
                <a:cs typeface="Calibri"/>
                <a:sym typeface="Calibri"/>
              </a:rPr>
              <a:t>Kullback</a:t>
            </a:r>
            <a:r>
              <a:rPr lang="en-US" sz="2800" b="1" dirty="0">
                <a:solidFill>
                  <a:schemeClr val="dk1"/>
                </a:solidFill>
                <a:latin typeface="Calibri"/>
                <a:ea typeface="Calibri"/>
                <a:cs typeface="Calibri"/>
                <a:sym typeface="Calibri"/>
              </a:rPr>
              <a:t>–</a:t>
            </a:r>
            <a:r>
              <a:rPr lang="en-US" sz="2800" b="1" dirty="0" err="1">
                <a:solidFill>
                  <a:schemeClr val="dk1"/>
                </a:solidFill>
                <a:latin typeface="Calibri"/>
                <a:ea typeface="Calibri"/>
                <a:cs typeface="Calibri"/>
                <a:sym typeface="Calibri"/>
              </a:rPr>
              <a:t>Leibler</a:t>
            </a:r>
            <a:r>
              <a:rPr lang="en-US" sz="2800" b="1" dirty="0">
                <a:solidFill>
                  <a:schemeClr val="dk1"/>
                </a:solidFill>
                <a:latin typeface="Calibri"/>
                <a:ea typeface="Calibri"/>
                <a:cs typeface="Calibri"/>
                <a:sym typeface="Calibri"/>
              </a:rPr>
              <a:t> Divergence </a:t>
            </a:r>
            <a:endParaRPr sz="2800" b="1" dirty="0">
              <a:solidFill>
                <a:schemeClr val="dk1"/>
              </a:solidFill>
              <a:latin typeface="Calibri"/>
              <a:ea typeface="Calibri"/>
              <a:cs typeface="Calibri"/>
              <a:sym typeface="Calibri"/>
            </a:endParaRPr>
          </a:p>
        </p:txBody>
      </p:sp>
      <p:sp>
        <p:nvSpPr>
          <p:cNvPr id="130" name="Google Shape;130;p17"/>
          <p:cNvSpPr txBox="1"/>
          <p:nvPr/>
        </p:nvSpPr>
        <p:spPr>
          <a:xfrm>
            <a:off x="0" y="2645873"/>
            <a:ext cx="6412675" cy="1836961"/>
          </a:xfrm>
          <a:prstGeom prst="rect">
            <a:avLst/>
          </a:prstGeom>
          <a:noFill/>
          <a:ln>
            <a:noFill/>
          </a:ln>
        </p:spPr>
        <p:txBody>
          <a:bodyPr spcFirstLastPara="1" wrap="square" lIns="91425" tIns="45700" rIns="91425" bIns="45700" anchor="t" anchorCtr="0">
            <a:noAutofit/>
          </a:bodyPr>
          <a:lstStyle/>
          <a:p>
            <a:pPr lvl="0"/>
            <a:r>
              <a:rPr lang="en-US" sz="1400" b="1" dirty="0">
                <a:solidFill>
                  <a:srgbClr val="0070C0"/>
                </a:solidFill>
                <a:latin typeface="Calibri"/>
                <a:ea typeface="Calibri"/>
                <a:cs typeface="Calibri"/>
                <a:sym typeface="Calibri"/>
              </a:rPr>
              <a:t>Example:</a:t>
            </a:r>
          </a:p>
          <a:p>
            <a:pPr lvl="0"/>
            <a:r>
              <a:rPr lang="en-US" sz="1400" dirty="0">
                <a:solidFill>
                  <a:schemeClr val="dk1"/>
                </a:solidFill>
                <a:latin typeface="Calibri"/>
                <a:ea typeface="Calibri"/>
                <a:cs typeface="Calibri"/>
                <a:sym typeface="Calibri"/>
              </a:rPr>
              <a:t>To report weather in </a:t>
            </a:r>
            <a:r>
              <a:rPr lang="en-US" sz="1400" b="1" dirty="0">
                <a:solidFill>
                  <a:srgbClr val="FF0000"/>
                </a:solidFill>
                <a:latin typeface="Calibri"/>
                <a:ea typeface="Calibri"/>
                <a:cs typeface="Calibri"/>
                <a:sym typeface="Calibri"/>
              </a:rPr>
              <a:t>S</a:t>
            </a:r>
            <a:r>
              <a:rPr lang="en-US" sz="1400" b="1" dirty="0">
                <a:solidFill>
                  <a:srgbClr val="FF0000"/>
                </a:solidFill>
                <a:ea typeface="Calibri"/>
                <a:cs typeface="Calibri"/>
                <a:sym typeface="Calibri"/>
              </a:rPr>
              <a:t>ahara desert</a:t>
            </a:r>
            <a:r>
              <a:rPr lang="en-US" sz="1400" dirty="0">
                <a:solidFill>
                  <a:schemeClr val="dk1"/>
                </a:solidFill>
                <a:ea typeface="Calibri"/>
                <a:cs typeface="Calibri"/>
                <a:sym typeface="Calibri"/>
              </a:rPr>
              <a:t> it is optimal to use short encoding for sunny days, because they are most frequent.</a:t>
            </a:r>
          </a:p>
          <a:p>
            <a:pPr lvl="0"/>
            <a:endParaRPr lang="en-US" sz="1400" dirty="0">
              <a:solidFill>
                <a:schemeClr val="dk1"/>
              </a:solidFill>
              <a:ea typeface="Calibri"/>
              <a:cs typeface="Calibri"/>
              <a:sym typeface="Calibri"/>
            </a:endParaRPr>
          </a:p>
          <a:p>
            <a:pPr lvl="0"/>
            <a:r>
              <a:rPr lang="en-US" sz="1400" dirty="0">
                <a:solidFill>
                  <a:schemeClr val="dk1"/>
                </a:solidFill>
                <a:ea typeface="Calibri"/>
                <a:cs typeface="Calibri"/>
                <a:sym typeface="Calibri"/>
              </a:rPr>
              <a:t>To report weather in </a:t>
            </a:r>
            <a:r>
              <a:rPr lang="en-US" sz="1400" b="1" dirty="0">
                <a:solidFill>
                  <a:srgbClr val="FF0000"/>
                </a:solidFill>
                <a:ea typeface="Calibri"/>
                <a:cs typeface="Calibri"/>
                <a:sym typeface="Calibri"/>
              </a:rPr>
              <a:t>Seattle</a:t>
            </a:r>
            <a:r>
              <a:rPr lang="en-US" sz="1400" dirty="0">
                <a:solidFill>
                  <a:schemeClr val="dk1"/>
                </a:solidFill>
                <a:ea typeface="Calibri"/>
                <a:cs typeface="Calibri"/>
                <a:sym typeface="Calibri"/>
              </a:rPr>
              <a:t> it is optimal to use shorter messages for rainy days.</a:t>
            </a:r>
          </a:p>
          <a:p>
            <a:endParaRPr lang="en-US" sz="1400" dirty="0">
              <a:solidFill>
                <a:schemeClr val="dk1"/>
              </a:solidFill>
              <a:ea typeface="Calibri"/>
              <a:cs typeface="Calibri"/>
              <a:sym typeface="Calibri"/>
            </a:endParaRPr>
          </a:p>
          <a:p>
            <a:r>
              <a:rPr lang="en-US" sz="1400" dirty="0">
                <a:solidFill>
                  <a:schemeClr val="dk1"/>
                </a:solidFill>
                <a:ea typeface="Calibri"/>
                <a:cs typeface="Calibri"/>
                <a:sym typeface="Calibri"/>
              </a:rPr>
              <a:t>If we would use the message encoding scheme </a:t>
            </a:r>
            <a:r>
              <a:rPr lang="en-US" sz="1400" b="1" dirty="0">
                <a:solidFill>
                  <a:srgbClr val="FF0000"/>
                </a:solidFill>
                <a:ea typeface="Calibri"/>
                <a:cs typeface="Calibri"/>
                <a:sym typeface="Calibri"/>
              </a:rPr>
              <a:t>optimized for Sahara</a:t>
            </a:r>
            <a:r>
              <a:rPr lang="en-US" sz="1400" dirty="0">
                <a:solidFill>
                  <a:schemeClr val="dk1"/>
                </a:solidFill>
                <a:ea typeface="Calibri"/>
                <a:cs typeface="Calibri"/>
                <a:sym typeface="Calibri"/>
              </a:rPr>
              <a:t> to encode messages for </a:t>
            </a:r>
            <a:r>
              <a:rPr lang="en-US" sz="1400" b="1" dirty="0">
                <a:solidFill>
                  <a:srgbClr val="FF0000"/>
                </a:solidFill>
                <a:ea typeface="Calibri"/>
                <a:cs typeface="Calibri"/>
                <a:sym typeface="Calibri"/>
              </a:rPr>
              <a:t>Seattle</a:t>
            </a:r>
            <a:r>
              <a:rPr lang="en-US" sz="1400" dirty="0">
                <a:solidFill>
                  <a:schemeClr val="dk1"/>
                </a:solidFill>
                <a:ea typeface="Calibri"/>
                <a:cs typeface="Calibri"/>
                <a:sym typeface="Calibri"/>
              </a:rPr>
              <a:t>, we would end up with messages which are </a:t>
            </a:r>
            <a:r>
              <a:rPr lang="en-US" sz="1400" b="1" dirty="0">
                <a:solidFill>
                  <a:srgbClr val="FF0000"/>
                </a:solidFill>
                <a:ea typeface="Calibri"/>
                <a:cs typeface="Calibri"/>
                <a:sym typeface="Calibri"/>
              </a:rPr>
              <a:t>longer than needed</a:t>
            </a:r>
            <a:r>
              <a:rPr lang="en-US" sz="1400" dirty="0">
                <a:solidFill>
                  <a:schemeClr val="dk1"/>
                </a:solidFill>
                <a:ea typeface="Calibri"/>
                <a:cs typeface="Calibri"/>
                <a:sym typeface="Calibri"/>
              </a:rPr>
              <a:t>.</a:t>
            </a:r>
          </a:p>
        </p:txBody>
      </p:sp>
      <p:sp>
        <p:nvSpPr>
          <p:cNvPr id="131" name="Google Shape;131;p17"/>
          <p:cNvSpPr txBox="1"/>
          <p:nvPr/>
        </p:nvSpPr>
        <p:spPr>
          <a:xfrm>
            <a:off x="11083" y="1863524"/>
            <a:ext cx="1890292" cy="661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Solomon </a:t>
            </a:r>
            <a:r>
              <a:rPr lang="en-US" dirty="0" err="1">
                <a:solidFill>
                  <a:schemeClr val="dk1"/>
                </a:solidFill>
                <a:latin typeface="Calibri"/>
                <a:ea typeface="Calibri"/>
                <a:cs typeface="Calibri"/>
                <a:sym typeface="Calibri"/>
              </a:rPr>
              <a:t>Kullback</a:t>
            </a:r>
            <a:r>
              <a:rPr lang="en-US" dirty="0">
                <a:solidFill>
                  <a:schemeClr val="dk1"/>
                </a:solidFill>
                <a:latin typeface="Calibri"/>
                <a:ea typeface="Calibri"/>
                <a:cs typeface="Calibri"/>
                <a:sym typeface="Calibri"/>
              </a:rPr>
              <a:t> </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(1907-1994)</a:t>
            </a:r>
            <a:endParaRPr dirty="0">
              <a:solidFill>
                <a:schemeClr val="dk1"/>
              </a:solidFill>
              <a:latin typeface="Calibri"/>
              <a:ea typeface="Calibri"/>
              <a:cs typeface="Calibri"/>
              <a:sym typeface="Calibri"/>
            </a:endParaRPr>
          </a:p>
        </p:txBody>
      </p:sp>
      <p:sp>
        <p:nvSpPr>
          <p:cNvPr id="132" name="Google Shape;132;p17"/>
          <p:cNvSpPr txBox="1"/>
          <p:nvPr/>
        </p:nvSpPr>
        <p:spPr>
          <a:xfrm>
            <a:off x="2304335" y="1863524"/>
            <a:ext cx="1645220"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Richard </a:t>
            </a:r>
            <a:r>
              <a:rPr lang="en-US" dirty="0" err="1">
                <a:solidFill>
                  <a:schemeClr val="dk1"/>
                </a:solidFill>
                <a:latin typeface="Calibri"/>
                <a:ea typeface="Calibri"/>
                <a:cs typeface="Calibri"/>
                <a:sym typeface="Calibri"/>
              </a:rPr>
              <a:t>Leibler</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(1914-2003)</a:t>
            </a:r>
            <a:endParaRPr dirty="0">
              <a:solidFill>
                <a:schemeClr val="dk1"/>
              </a:solidFill>
              <a:latin typeface="Calibri"/>
              <a:ea typeface="Calibri"/>
              <a:cs typeface="Calibri"/>
              <a:sym typeface="Calibri"/>
            </a:endParaRPr>
          </a:p>
        </p:txBody>
      </p:sp>
      <p:pic>
        <p:nvPicPr>
          <p:cNvPr id="133" name="Google Shape;133;p17"/>
          <p:cNvPicPr preferRelativeResize="0"/>
          <p:nvPr/>
        </p:nvPicPr>
        <p:blipFill rotWithShape="1">
          <a:blip r:embed="rId3">
            <a:alphaModFix/>
          </a:blip>
          <a:srcRect/>
          <a:stretch/>
        </p:blipFill>
        <p:spPr>
          <a:xfrm>
            <a:off x="0" y="0"/>
            <a:ext cx="1700457" cy="1752779"/>
          </a:xfrm>
          <a:prstGeom prst="rect">
            <a:avLst/>
          </a:prstGeom>
          <a:noFill/>
          <a:ln>
            <a:noFill/>
          </a:ln>
        </p:spPr>
      </p:pic>
      <p:pic>
        <p:nvPicPr>
          <p:cNvPr id="134" name="Google Shape;134;p17"/>
          <p:cNvPicPr preferRelativeResize="0"/>
          <p:nvPr/>
        </p:nvPicPr>
        <p:blipFill rotWithShape="1">
          <a:blip r:embed="rId4">
            <a:alphaModFix/>
          </a:blip>
          <a:srcRect/>
          <a:stretch/>
        </p:blipFill>
        <p:spPr>
          <a:xfrm>
            <a:off x="2243627" y="7957"/>
            <a:ext cx="1766637" cy="1744822"/>
          </a:xfrm>
          <a:prstGeom prst="rect">
            <a:avLst/>
          </a:prstGeom>
          <a:noFill/>
          <a:ln>
            <a:noFill/>
          </a:ln>
        </p:spPr>
      </p:pic>
      <p:sp>
        <p:nvSpPr>
          <p:cNvPr id="135" name="Google Shape;135;p17"/>
          <p:cNvSpPr txBox="1"/>
          <p:nvPr/>
        </p:nvSpPr>
        <p:spPr>
          <a:xfrm>
            <a:off x="6096000" y="620697"/>
            <a:ext cx="5428813" cy="167871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rgbClr val="00B050"/>
                </a:solidFill>
                <a:latin typeface="Calibri"/>
                <a:ea typeface="Calibri"/>
                <a:cs typeface="Calibri"/>
                <a:sym typeface="Calibri"/>
              </a:rPr>
              <a:t>The KL-divergence is the penalty (in bits) you'll have to pay </a:t>
            </a:r>
          </a:p>
          <a:p>
            <a:pPr marL="0" marR="0" lvl="0" indent="0" algn="l" rtl="0">
              <a:spcBef>
                <a:spcPts val="0"/>
              </a:spcBef>
              <a:spcAft>
                <a:spcPts val="0"/>
              </a:spcAft>
              <a:buNone/>
            </a:pPr>
            <a:r>
              <a:rPr lang="en-US" sz="1600" dirty="0">
                <a:solidFill>
                  <a:srgbClr val="00B050"/>
                </a:solidFill>
                <a:latin typeface="Calibri"/>
                <a:ea typeface="Calibri"/>
                <a:cs typeface="Calibri"/>
                <a:sym typeface="Calibri"/>
              </a:rPr>
              <a:t>if you try to compress data from one distribution </a:t>
            </a:r>
          </a:p>
          <a:p>
            <a:pPr marL="0" marR="0" lvl="0" indent="0" algn="l" rtl="0">
              <a:spcBef>
                <a:spcPts val="0"/>
              </a:spcBef>
              <a:spcAft>
                <a:spcPts val="0"/>
              </a:spcAft>
              <a:buNone/>
            </a:pPr>
            <a:r>
              <a:rPr lang="en-US" sz="1600" dirty="0">
                <a:solidFill>
                  <a:srgbClr val="00B050"/>
                </a:solidFill>
                <a:latin typeface="Calibri"/>
                <a:ea typeface="Calibri"/>
                <a:cs typeface="Calibri"/>
                <a:sym typeface="Calibri"/>
              </a:rPr>
              <a:t>using a scheme optimized for another.</a:t>
            </a:r>
            <a:endParaRPr sz="1600" dirty="0">
              <a:solidFill>
                <a:srgbClr val="00B050"/>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5"/>
              </a:rPr>
              <a:t>https://en.wikipedia.org/wiki/Kullback–Leibler_divergence</a:t>
            </a:r>
            <a:r>
              <a:rPr lang="en-US" sz="1600" dirty="0">
                <a:solidFill>
                  <a:schemeClr val="dk1"/>
                </a:solidFill>
                <a:latin typeface="Calibri"/>
                <a:ea typeface="Calibri"/>
                <a:cs typeface="Calibri"/>
                <a:sym typeface="Calibri"/>
              </a:rPr>
              <a:t>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6"/>
              </a:rPr>
              <a:t>https://en.wikipedia.org/wiki/Solomon_Kullback</a:t>
            </a:r>
            <a:r>
              <a:rPr lang="en-US" sz="1600" dirty="0">
                <a:solidFill>
                  <a:schemeClr val="dk1"/>
                </a:solidFill>
                <a:latin typeface="Calibri"/>
                <a:ea typeface="Calibri"/>
                <a:cs typeface="Calibri"/>
                <a:sym typeface="Calibri"/>
              </a:rPr>
              <a:t>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7"/>
              </a:rPr>
              <a:t>https://en.wikipedia.org/wiki/Richard_Leibler</a:t>
            </a:r>
            <a:r>
              <a:rPr lang="en-US" sz="1600" dirty="0">
                <a:solidFill>
                  <a:schemeClr val="dk1"/>
                </a:solidFill>
                <a:latin typeface="Calibri"/>
                <a:ea typeface="Calibri"/>
                <a:cs typeface="Calibri"/>
                <a:sym typeface="Calibri"/>
              </a:rPr>
              <a:t> </a:t>
            </a:r>
            <a:endParaRPr sz="1600" dirty="0"/>
          </a:p>
        </p:txBody>
      </p:sp>
      <p:pic>
        <p:nvPicPr>
          <p:cNvPr id="1026" name="Picture 2" descr="Sahara | Location, History, Map, Countries, Animals, &amp; Facts | Britannica">
            <a:extLst>
              <a:ext uri="{FF2B5EF4-FFF2-40B4-BE49-F238E27FC236}">
                <a16:creationId xmlns:a16="http://schemas.microsoft.com/office/drawing/2014/main" id="{B87C3339-6E25-CC4F-A632-AC121CF9CD0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8115789" y="2645873"/>
            <a:ext cx="1634647" cy="10877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attle Lovers in the Rain Art Print Seattle paintings rain | Etsy">
            <a:extLst>
              <a:ext uri="{FF2B5EF4-FFF2-40B4-BE49-F238E27FC236}">
                <a16:creationId xmlns:a16="http://schemas.microsoft.com/office/drawing/2014/main" id="{3F5C1B14-A4BF-7B48-8543-24BE821C166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0675631" y="3275492"/>
            <a:ext cx="1098676" cy="13898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53DE176-DE4F-DD4E-BB4F-545ABBC96A5A}"/>
              </a:ext>
            </a:extLst>
          </p:cNvPr>
          <p:cNvSpPr txBox="1"/>
          <p:nvPr/>
        </p:nvSpPr>
        <p:spPr>
          <a:xfrm>
            <a:off x="8194597" y="3819696"/>
            <a:ext cx="1461746" cy="369332"/>
          </a:xfrm>
          <a:prstGeom prst="rect">
            <a:avLst/>
          </a:prstGeom>
          <a:noFill/>
        </p:spPr>
        <p:txBody>
          <a:bodyPr wrap="square" rtlCol="0">
            <a:spAutoFit/>
          </a:bodyPr>
          <a:lstStyle/>
          <a:p>
            <a:r>
              <a:rPr lang="en-US" dirty="0">
                <a:solidFill>
                  <a:schemeClr val="dk1"/>
                </a:solidFill>
                <a:ea typeface="Calibri"/>
                <a:cs typeface="Calibri"/>
                <a:sym typeface="Calibri"/>
              </a:rPr>
              <a:t>sunny Sahara</a:t>
            </a:r>
            <a:endParaRPr lang="en-US" dirty="0"/>
          </a:p>
        </p:txBody>
      </p:sp>
      <p:sp>
        <p:nvSpPr>
          <p:cNvPr id="3" name="TextBox 2">
            <a:extLst>
              <a:ext uri="{FF2B5EF4-FFF2-40B4-BE49-F238E27FC236}">
                <a16:creationId xmlns:a16="http://schemas.microsoft.com/office/drawing/2014/main" id="{C1B5044E-6947-9C49-A0AA-24F8A03326D2}"/>
              </a:ext>
            </a:extLst>
          </p:cNvPr>
          <p:cNvSpPr txBox="1"/>
          <p:nvPr/>
        </p:nvSpPr>
        <p:spPr>
          <a:xfrm>
            <a:off x="10596823" y="4833257"/>
            <a:ext cx="1458335" cy="369332"/>
          </a:xfrm>
          <a:prstGeom prst="rect">
            <a:avLst/>
          </a:prstGeom>
          <a:noFill/>
        </p:spPr>
        <p:txBody>
          <a:bodyPr wrap="square" rtlCol="0">
            <a:spAutoFit/>
          </a:bodyPr>
          <a:lstStyle/>
          <a:p>
            <a:r>
              <a:rPr lang="en-US" dirty="0">
                <a:solidFill>
                  <a:schemeClr val="dk1"/>
                </a:solidFill>
                <a:ea typeface="Calibri"/>
                <a:cs typeface="Calibri"/>
                <a:sym typeface="Calibri"/>
              </a:rPr>
              <a:t>rainy Seattle</a:t>
            </a:r>
            <a:endParaRPr lang="en-US" dirty="0"/>
          </a:p>
        </p:txBody>
      </p:sp>
      <p:sp>
        <p:nvSpPr>
          <p:cNvPr id="13" name="Google Shape;130;p17">
            <a:extLst>
              <a:ext uri="{FF2B5EF4-FFF2-40B4-BE49-F238E27FC236}">
                <a16:creationId xmlns:a16="http://schemas.microsoft.com/office/drawing/2014/main" id="{D172B9C6-159B-C440-85B1-58E60B8BE84A}"/>
              </a:ext>
            </a:extLst>
          </p:cNvPr>
          <p:cNvSpPr txBox="1"/>
          <p:nvPr/>
        </p:nvSpPr>
        <p:spPr>
          <a:xfrm>
            <a:off x="2030872" y="4603221"/>
            <a:ext cx="6084917" cy="21861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1" dirty="0">
                <a:solidFill>
                  <a:srgbClr val="0070C0"/>
                </a:solidFill>
                <a:latin typeface="Calibri"/>
                <a:cs typeface="Calibri"/>
                <a:sym typeface="Calibri"/>
              </a:rPr>
              <a:t>More precisely:</a:t>
            </a:r>
            <a:r>
              <a:rPr lang="en-US" sz="1400"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if your data really comes from probability distribution </a:t>
            </a:r>
            <a:r>
              <a:rPr lang="en-US" sz="1400" b="1" dirty="0">
                <a:solidFill>
                  <a:srgbClr val="0070C0"/>
                </a:solidFill>
                <a:latin typeface="Calibri"/>
                <a:ea typeface="Calibri"/>
                <a:cs typeface="Calibri"/>
                <a:sym typeface="Calibri"/>
              </a:rPr>
              <a:t>P</a:t>
            </a:r>
            <a:r>
              <a:rPr lang="en-US" sz="1400"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but you use a compression scheme optimized for </a:t>
            </a:r>
            <a:r>
              <a:rPr lang="en-US" sz="1400" b="1" dirty="0">
                <a:solidFill>
                  <a:srgbClr val="0070C0"/>
                </a:solidFill>
                <a:latin typeface="Calibri"/>
                <a:ea typeface="Calibri"/>
                <a:cs typeface="Calibri"/>
                <a:sym typeface="Calibri"/>
              </a:rPr>
              <a:t>Q</a:t>
            </a:r>
            <a:r>
              <a:rPr lang="en-US" sz="1400"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the divergence </a:t>
            </a:r>
            <a:r>
              <a:rPr lang="en-US" sz="1400" b="1" dirty="0">
                <a:solidFill>
                  <a:srgbClr val="0070C0"/>
                </a:solidFill>
                <a:latin typeface="Calibri"/>
                <a:ea typeface="Calibri"/>
                <a:cs typeface="Calibri"/>
                <a:sym typeface="Calibri"/>
              </a:rPr>
              <a:t>D(P||Q)</a:t>
            </a:r>
            <a:r>
              <a:rPr lang="en-US" sz="1400" dirty="0">
                <a:solidFill>
                  <a:schemeClr val="dk1"/>
                </a:solidFill>
                <a:latin typeface="Calibri"/>
                <a:ea typeface="Calibri"/>
                <a:cs typeface="Calibri"/>
                <a:sym typeface="Calibri"/>
              </a:rPr>
              <a:t> is the number of extra bits you'll require </a:t>
            </a:r>
          </a:p>
          <a:p>
            <a:pPr lvl="0"/>
            <a:r>
              <a:rPr lang="en-US" sz="1400" dirty="0">
                <a:solidFill>
                  <a:schemeClr val="dk1"/>
                </a:solidFill>
                <a:latin typeface="Calibri"/>
                <a:ea typeface="Calibri"/>
                <a:cs typeface="Calibri"/>
                <a:sym typeface="Calibri"/>
              </a:rPr>
              <a:t>to store a record of each sample from </a:t>
            </a:r>
            <a:r>
              <a:rPr lang="en-US" sz="1400" b="1" dirty="0">
                <a:solidFill>
                  <a:srgbClr val="0070C0"/>
                </a:solidFill>
                <a:ea typeface="Calibri"/>
                <a:cs typeface="Calibri"/>
                <a:sym typeface="Calibri"/>
              </a:rPr>
              <a:t>P</a:t>
            </a:r>
            <a:r>
              <a:rPr lang="en-US" sz="1400" dirty="0">
                <a:solidFill>
                  <a:schemeClr val="dk1"/>
                </a:solidFill>
                <a:latin typeface="Calibri"/>
                <a:ea typeface="Calibri"/>
                <a:cs typeface="Calibri"/>
                <a:sym typeface="Calibri"/>
              </a:rPr>
              <a:t>.</a:t>
            </a:r>
            <a:br>
              <a:rPr lang="en-US" sz="1400" dirty="0">
                <a:solidFill>
                  <a:schemeClr val="dk1"/>
                </a:solidFill>
                <a:latin typeface="Calibri"/>
                <a:ea typeface="Calibri"/>
                <a:cs typeface="Calibri"/>
                <a:sym typeface="Calibri"/>
              </a:rPr>
            </a:b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b="1" dirty="0">
                <a:solidFill>
                  <a:srgbClr val="0070C0"/>
                </a:solidFill>
                <a:latin typeface="Calibri"/>
                <a:ea typeface="Calibri"/>
                <a:cs typeface="Calibri"/>
                <a:sym typeface="Calibri"/>
              </a:rPr>
              <a:t>D(Q||P) ≥ 0</a:t>
            </a:r>
            <a:r>
              <a:rPr lang="en-US" sz="1400" dirty="0">
                <a:solidFill>
                  <a:schemeClr val="dk1"/>
                </a:solidFill>
                <a:latin typeface="Calibri"/>
                <a:ea typeface="Calibri"/>
                <a:cs typeface="Calibri"/>
                <a:sym typeface="Calibri"/>
              </a:rPr>
              <a:t> because, by definition, it's the number of bits required </a:t>
            </a: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compared to the best possible. </a:t>
            </a:r>
            <a:br>
              <a:rPr lang="en-US" sz="1400" dirty="0">
                <a:solidFill>
                  <a:schemeClr val="dk1"/>
                </a:solidFill>
                <a:latin typeface="Calibri"/>
                <a:ea typeface="Calibri"/>
                <a:cs typeface="Calibri"/>
                <a:sym typeface="Calibri"/>
              </a:rPr>
            </a:br>
            <a:endParaRPr lang="en-US"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dirty="0">
                <a:solidFill>
                  <a:schemeClr val="dk1"/>
                </a:solidFill>
                <a:latin typeface="Calibri"/>
                <a:ea typeface="Calibri"/>
                <a:cs typeface="Calibri"/>
                <a:sym typeface="Calibri"/>
              </a:rPr>
              <a:t>Note: generally there's no reason to expect </a:t>
            </a:r>
            <a:r>
              <a:rPr lang="en-US" sz="1400" b="1" dirty="0">
                <a:solidFill>
                  <a:srgbClr val="0070C0"/>
                </a:solidFill>
                <a:latin typeface="Calibri"/>
                <a:ea typeface="Calibri"/>
                <a:cs typeface="Calibri"/>
                <a:sym typeface="Calibri"/>
              </a:rPr>
              <a:t>D(P||Q)</a:t>
            </a:r>
            <a:r>
              <a:rPr lang="en-US" sz="1400" dirty="0">
                <a:solidFill>
                  <a:schemeClr val="dk1"/>
                </a:solidFill>
                <a:latin typeface="Calibri"/>
                <a:ea typeface="Calibri"/>
                <a:cs typeface="Calibri"/>
                <a:sym typeface="Calibri"/>
              </a:rPr>
              <a:t> to be equal to  </a:t>
            </a:r>
            <a:r>
              <a:rPr lang="en-US" sz="1400" b="1" dirty="0">
                <a:solidFill>
                  <a:srgbClr val="0070C0"/>
                </a:solidFill>
                <a:latin typeface="Calibri"/>
                <a:ea typeface="Calibri"/>
                <a:cs typeface="Calibri"/>
                <a:sym typeface="Calibri"/>
              </a:rPr>
              <a:t>D(Q||P)</a:t>
            </a:r>
            <a:r>
              <a:rPr lang="en-US" sz="1400" dirty="0">
                <a:solidFill>
                  <a:schemeClr val="dk1"/>
                </a:solidFill>
                <a:latin typeface="Calibri"/>
                <a:ea typeface="Calibri"/>
                <a:cs typeface="Calibri"/>
                <a:sym typeface="Calibri"/>
              </a:rPr>
              <a:t> .</a:t>
            </a:r>
            <a:endParaRPr sz="1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29993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p:nvPr/>
        </p:nvSpPr>
        <p:spPr>
          <a:xfrm>
            <a:off x="0" y="-47953"/>
            <a:ext cx="8727313" cy="313932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a:solidFill>
                  <a:schemeClr val="dk1"/>
                </a:solidFill>
                <a:latin typeface="Calibri"/>
                <a:ea typeface="Calibri"/>
                <a:cs typeface="Calibri"/>
                <a:sym typeface="Calibri"/>
              </a:rPr>
              <a:t>Cross Entropy</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entropy H(p) of a distribution </a:t>
            </a:r>
            <a:r>
              <a:rPr lang="en-US" sz="1800" b="1">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 measures </a:t>
            </a:r>
            <a:r>
              <a:rPr lang="en-US" sz="1800" u="sng">
                <a:solidFill>
                  <a:schemeClr val="dk1"/>
                </a:solidFill>
                <a:latin typeface="Calibri"/>
                <a:ea typeface="Calibri"/>
                <a:cs typeface="Calibri"/>
                <a:sym typeface="Calibri"/>
              </a:rPr>
              <a:t>how many bits</a:t>
            </a:r>
            <a:r>
              <a:rPr lang="en-US" sz="1800">
                <a:solidFill>
                  <a:schemeClr val="dk1"/>
                </a:solidFill>
                <a:latin typeface="Calibri"/>
                <a:ea typeface="Calibri"/>
                <a:cs typeface="Calibri"/>
                <a:sym typeface="Calibri"/>
              </a:rPr>
              <a:t> you need</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on average to encode data from </a:t>
            </a:r>
            <a:r>
              <a:rPr lang="en-US" sz="1800" b="1">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 with the code that is optimal for </a:t>
            </a:r>
            <a:r>
              <a:rPr lang="en-US" sz="1800" b="1">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endParaRPr sz="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cross-entropy of a distribution </a:t>
            </a:r>
            <a:r>
              <a:rPr lang="en-US" sz="1800" b="1">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 with respect to a distribution </a:t>
            </a:r>
            <a:r>
              <a:rPr lang="en-US" sz="1800" b="1">
                <a:solidFill>
                  <a:srgbClr val="FF0000"/>
                </a:solidFill>
                <a:latin typeface="Calibri"/>
                <a:ea typeface="Calibri"/>
                <a:cs typeface="Calibri"/>
                <a:sym typeface="Calibri"/>
              </a:rPr>
              <a:t>q</a:t>
            </a:r>
            <a:r>
              <a:rPr lang="en-US" sz="18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measures </a:t>
            </a:r>
            <a:r>
              <a:rPr lang="en-US" sz="1800" u="sng">
                <a:solidFill>
                  <a:schemeClr val="dk1"/>
                </a:solidFill>
                <a:latin typeface="Calibri"/>
                <a:ea typeface="Calibri"/>
                <a:cs typeface="Calibri"/>
                <a:sym typeface="Calibri"/>
              </a:rPr>
              <a:t>how many bits</a:t>
            </a:r>
            <a:r>
              <a:rPr lang="en-US" sz="1800">
                <a:solidFill>
                  <a:schemeClr val="dk1"/>
                </a:solidFill>
                <a:latin typeface="Calibri"/>
                <a:ea typeface="Calibri"/>
                <a:cs typeface="Calibri"/>
                <a:sym typeface="Calibri"/>
              </a:rPr>
              <a:t> you need on average to encode data from </a:t>
            </a:r>
            <a:r>
              <a:rPr lang="en-US" sz="1800" b="1">
                <a:solidFill>
                  <a:srgbClr val="FF0000"/>
                </a:solidFill>
                <a:latin typeface="Calibri"/>
                <a:ea typeface="Calibri"/>
                <a:cs typeface="Calibri"/>
                <a:sym typeface="Calibri"/>
              </a:rPr>
              <a:t>p </a:t>
            </a:r>
            <a:br>
              <a:rPr lang="en-US" sz="1800" b="1">
                <a:solidFill>
                  <a:srgbClr val="FF0000"/>
                </a:solidFill>
                <a:latin typeface="Calibri"/>
                <a:ea typeface="Calibri"/>
                <a:cs typeface="Calibri"/>
                <a:sym typeface="Calibri"/>
              </a:rPr>
            </a:br>
            <a:r>
              <a:rPr lang="en-US" sz="1800">
                <a:solidFill>
                  <a:schemeClr val="dk1"/>
                </a:solidFill>
                <a:latin typeface="Calibri"/>
                <a:ea typeface="Calibri"/>
                <a:cs typeface="Calibri"/>
                <a:sym typeface="Calibri"/>
              </a:rPr>
              <a:t>with the code that is optimal for </a:t>
            </a:r>
            <a:r>
              <a:rPr lang="en-US" sz="1800" b="1">
                <a:solidFill>
                  <a:srgbClr val="FF0000"/>
                </a:solidFill>
                <a:latin typeface="Calibri"/>
                <a:ea typeface="Calibri"/>
                <a:cs typeface="Calibri"/>
                <a:sym typeface="Calibri"/>
              </a:rPr>
              <a:t>q</a:t>
            </a:r>
            <a:r>
              <a:rPr lang="en-US" sz="1800">
                <a:solidFill>
                  <a:schemeClr val="dk1"/>
                </a:solidFill>
                <a:latin typeface="Calibri"/>
                <a:ea typeface="Calibri"/>
                <a:cs typeface="Calibri"/>
                <a:sym typeface="Calibri"/>
              </a:rPr>
              <a:t>.</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cross entropy for the distributions </a:t>
            </a:r>
            <a:r>
              <a:rPr lang="en-US" sz="1800" b="1">
                <a:solidFill>
                  <a:srgbClr val="FF0000"/>
                </a:solidFill>
                <a:latin typeface="Calibri"/>
                <a:ea typeface="Calibri"/>
                <a:cs typeface="Calibri"/>
                <a:sym typeface="Calibri"/>
              </a:rPr>
              <a:t>p</a:t>
            </a:r>
            <a:r>
              <a:rPr lang="en-US" sz="1800">
                <a:solidFill>
                  <a:schemeClr val="dk1"/>
                </a:solidFill>
                <a:latin typeface="Calibri"/>
                <a:ea typeface="Calibri"/>
                <a:cs typeface="Calibri"/>
                <a:sym typeface="Calibri"/>
              </a:rPr>
              <a:t> and </a:t>
            </a:r>
            <a:r>
              <a:rPr lang="en-US" sz="1800" b="1">
                <a:solidFill>
                  <a:srgbClr val="FF0000"/>
                </a:solidFill>
                <a:latin typeface="Calibri"/>
                <a:ea typeface="Calibri"/>
                <a:cs typeface="Calibri"/>
                <a:sym typeface="Calibri"/>
              </a:rPr>
              <a:t>q</a:t>
            </a:r>
            <a:r>
              <a:rPr lang="en-US" sz="1800">
                <a:solidFill>
                  <a:schemeClr val="dk1"/>
                </a:solidFill>
                <a:latin typeface="Calibri"/>
                <a:ea typeface="Calibri"/>
                <a:cs typeface="Calibri"/>
                <a:sym typeface="Calibri"/>
              </a:rPr>
              <a:t> over a given set is defined as follows:</a:t>
            </a:r>
            <a:endParaRPr/>
          </a:p>
        </p:txBody>
      </p:sp>
      <p:pic>
        <p:nvPicPr>
          <p:cNvPr id="141" name="Google Shape;141;p18"/>
          <p:cNvPicPr preferRelativeResize="0"/>
          <p:nvPr/>
        </p:nvPicPr>
        <p:blipFill rotWithShape="1">
          <a:blip r:embed="rId3">
            <a:alphaModFix/>
          </a:blip>
          <a:srcRect/>
          <a:stretch/>
        </p:blipFill>
        <p:spPr>
          <a:xfrm>
            <a:off x="1780171" y="3003703"/>
            <a:ext cx="5867400" cy="736600"/>
          </a:xfrm>
          <a:prstGeom prst="rect">
            <a:avLst/>
          </a:prstGeom>
          <a:noFill/>
          <a:ln>
            <a:noFill/>
          </a:ln>
        </p:spPr>
      </p:pic>
      <p:sp>
        <p:nvSpPr>
          <p:cNvPr id="142" name="Google Shape;142;p18"/>
          <p:cNvSpPr txBox="1"/>
          <p:nvPr/>
        </p:nvSpPr>
        <p:spPr>
          <a:xfrm>
            <a:off x="3831221" y="3875385"/>
            <a:ext cx="21644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H(p) – entropy of p</a:t>
            </a:r>
            <a:endParaRPr/>
          </a:p>
        </p:txBody>
      </p:sp>
      <p:sp>
        <p:nvSpPr>
          <p:cNvPr id="143" name="Google Shape;143;p18"/>
          <p:cNvSpPr txBox="1"/>
          <p:nvPr/>
        </p:nvSpPr>
        <p:spPr>
          <a:xfrm>
            <a:off x="6460604" y="3875385"/>
            <a:ext cx="4512196"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Kullback–Leibler divergence of q from p</a:t>
            </a:r>
            <a:endParaRPr/>
          </a:p>
          <a:p>
            <a:pPr marL="0" marR="0" lvl="0" indent="0" algn="l" rtl="0">
              <a:spcBef>
                <a:spcPts val="0"/>
              </a:spcBef>
              <a:spcAft>
                <a:spcPts val="0"/>
              </a:spcAft>
              <a:buNone/>
            </a:pPr>
            <a:r>
              <a:rPr lang="en-US" sz="1200">
                <a:solidFill>
                  <a:schemeClr val="dk1"/>
                </a:solidFill>
                <a:latin typeface="Calibri"/>
                <a:ea typeface="Calibri"/>
                <a:cs typeface="Calibri"/>
                <a:sym typeface="Calibri"/>
              </a:rPr>
              <a:t>D(p||q) &gt;= 0 , because it represents additional bits needed to encode data with distribution p using encoding optimal for distribution q</a:t>
            </a:r>
            <a:endParaRPr sz="1200">
              <a:solidFill>
                <a:schemeClr val="dk1"/>
              </a:solidFill>
              <a:latin typeface="Calibri"/>
              <a:ea typeface="Calibri"/>
              <a:cs typeface="Calibri"/>
              <a:sym typeface="Calibri"/>
            </a:endParaRPr>
          </a:p>
        </p:txBody>
      </p:sp>
      <p:cxnSp>
        <p:nvCxnSpPr>
          <p:cNvPr id="144" name="Google Shape;144;p18"/>
          <p:cNvCxnSpPr/>
          <p:nvPr/>
        </p:nvCxnSpPr>
        <p:spPr>
          <a:xfrm rot="10800000" flipH="1">
            <a:off x="5197034" y="3495539"/>
            <a:ext cx="208345" cy="379846"/>
          </a:xfrm>
          <a:prstGeom prst="straightConnector1">
            <a:avLst/>
          </a:prstGeom>
          <a:noFill/>
          <a:ln w="22225" cap="flat" cmpd="sng">
            <a:solidFill>
              <a:schemeClr val="accent1"/>
            </a:solidFill>
            <a:prstDash val="solid"/>
            <a:miter lim="800000"/>
            <a:headEnd type="none" w="sm" len="sm"/>
            <a:tailEnd type="triangle" w="med" len="med"/>
          </a:ln>
        </p:spPr>
      </p:cxnSp>
      <p:cxnSp>
        <p:nvCxnSpPr>
          <p:cNvPr id="145" name="Google Shape;145;p18"/>
          <p:cNvCxnSpPr/>
          <p:nvPr/>
        </p:nvCxnSpPr>
        <p:spPr>
          <a:xfrm rot="10800000">
            <a:off x="6864513" y="3601017"/>
            <a:ext cx="337355" cy="295399"/>
          </a:xfrm>
          <a:prstGeom prst="straightConnector1">
            <a:avLst/>
          </a:prstGeom>
          <a:noFill/>
          <a:ln w="22225" cap="flat" cmpd="sng">
            <a:solidFill>
              <a:schemeClr val="accent1"/>
            </a:solidFill>
            <a:prstDash val="solid"/>
            <a:miter lim="800000"/>
            <a:headEnd type="none" w="sm" len="sm"/>
            <a:tailEnd type="triangle" w="med" len="med"/>
          </a:ln>
        </p:spPr>
      </p:cxnSp>
      <p:pic>
        <p:nvPicPr>
          <p:cNvPr id="146" name="Google Shape;146;p18"/>
          <p:cNvPicPr preferRelativeResize="0"/>
          <p:nvPr/>
        </p:nvPicPr>
        <p:blipFill rotWithShape="1">
          <a:blip r:embed="rId4">
            <a:alphaModFix/>
          </a:blip>
          <a:srcRect/>
          <a:stretch/>
        </p:blipFill>
        <p:spPr>
          <a:xfrm>
            <a:off x="1780171" y="4858457"/>
            <a:ext cx="4102100" cy="914400"/>
          </a:xfrm>
          <a:prstGeom prst="rect">
            <a:avLst/>
          </a:prstGeom>
          <a:noFill/>
          <a:ln>
            <a:noFill/>
          </a:ln>
        </p:spPr>
      </p:pic>
      <p:sp>
        <p:nvSpPr>
          <p:cNvPr id="147" name="Google Shape;147;p18"/>
          <p:cNvSpPr txBox="1"/>
          <p:nvPr/>
        </p:nvSpPr>
        <p:spPr>
          <a:xfrm>
            <a:off x="0" y="4491790"/>
            <a:ext cx="720186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For discrete p &amp; q:</a:t>
            </a:r>
            <a:endParaRPr/>
          </a:p>
        </p:txBody>
      </p:sp>
      <p:sp>
        <p:nvSpPr>
          <p:cNvPr id="148" name="Google Shape;148;p18"/>
          <p:cNvSpPr txBox="1"/>
          <p:nvPr/>
        </p:nvSpPr>
        <p:spPr>
          <a:xfrm>
            <a:off x="72263" y="5986105"/>
            <a:ext cx="11620015"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00">
                <a:solidFill>
                  <a:schemeClr val="dk1"/>
                </a:solidFill>
                <a:latin typeface="Calibri"/>
                <a:ea typeface="Calibri"/>
                <a:cs typeface="Calibri"/>
                <a:sym typeface="Calibri"/>
              </a:rPr>
              <a:t> - </a:t>
            </a:r>
            <a:r>
              <a:rPr lang="en-US" sz="1100" u="sng">
                <a:solidFill>
                  <a:schemeClr val="hlink"/>
                </a:solidFill>
                <a:latin typeface="Calibri"/>
                <a:ea typeface="Calibri"/>
                <a:cs typeface="Calibri"/>
                <a:sym typeface="Calibri"/>
                <a:hlinkClick r:id="rId5"/>
              </a:rPr>
              <a:t>https://en.wikipedia.org/wiki/Cross_entropy</a:t>
            </a:r>
            <a:endParaRPr sz="1100">
              <a:solidFill>
                <a:schemeClr val="dk1"/>
              </a:solidFill>
              <a:latin typeface="Calibri"/>
              <a:ea typeface="Calibri"/>
              <a:cs typeface="Calibri"/>
              <a:sym typeface="Calibri"/>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 - </a:t>
            </a:r>
            <a:r>
              <a:rPr lang="en-US" sz="1100" u="sng">
                <a:solidFill>
                  <a:schemeClr val="hlink"/>
                </a:solidFill>
                <a:latin typeface="Calibri"/>
                <a:ea typeface="Calibri"/>
                <a:cs typeface="Calibri"/>
                <a:sym typeface="Calibri"/>
                <a:hlinkClick r:id="rId6"/>
              </a:rPr>
              <a:t>http://stats.stackexchange.com/questions/31985/definition-and-origin-of-cross-entropy</a:t>
            </a:r>
            <a:r>
              <a:rPr lang="en-US"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 - </a:t>
            </a:r>
            <a:r>
              <a:rPr lang="en-US" sz="1100" u="sng">
                <a:solidFill>
                  <a:schemeClr val="hlink"/>
                </a:solidFill>
                <a:latin typeface="Calibri"/>
                <a:ea typeface="Calibri"/>
                <a:cs typeface="Calibri"/>
                <a:sym typeface="Calibri"/>
                <a:hlinkClick r:id="rId7"/>
              </a:rPr>
              <a:t>https://www.reddit.com/r/MachineLearning/comments/3klqdh/q_whats_the_difference_between_crossentropy_and/</a:t>
            </a:r>
            <a:r>
              <a:rPr lang="en-US" sz="1100">
                <a:solidFill>
                  <a:schemeClr val="dk1"/>
                </a:solidFill>
                <a:latin typeface="Calibri"/>
                <a:ea typeface="Calibri"/>
                <a:cs typeface="Calibri"/>
                <a:sym typeface="Calibri"/>
              </a:rPr>
              <a:t> </a:t>
            </a:r>
            <a:endParaRPr/>
          </a:p>
          <a:p>
            <a:pPr marL="0" marR="0" lvl="0" indent="0" algn="l" rtl="0">
              <a:spcBef>
                <a:spcPts val="0"/>
              </a:spcBef>
              <a:spcAft>
                <a:spcPts val="0"/>
              </a:spcAft>
              <a:buNone/>
            </a:pPr>
            <a:r>
              <a:rPr lang="en-US" sz="1100">
                <a:solidFill>
                  <a:schemeClr val="dk1"/>
                </a:solidFill>
                <a:latin typeface="Calibri"/>
                <a:ea typeface="Calibri"/>
                <a:cs typeface="Calibri"/>
                <a:sym typeface="Calibri"/>
              </a:rPr>
              <a:t> - </a:t>
            </a:r>
            <a:r>
              <a:rPr lang="en-US" sz="1100" u="sng">
                <a:solidFill>
                  <a:schemeClr val="hlink"/>
                </a:solidFill>
                <a:latin typeface="Calibri"/>
                <a:ea typeface="Calibri"/>
                <a:cs typeface="Calibri"/>
                <a:sym typeface="Calibri"/>
                <a:hlinkClick r:id="rId8"/>
              </a:rPr>
              <a:t>https://jamesmccaffrey.wordpress.com/2013/11/05/why-you-should-use-cross-entropy-error-instead-of-classification-error-or-mean-squared-error-for-neural-network-classifier-training/</a:t>
            </a:r>
            <a:endParaRPr sz="1100">
              <a:solidFill>
                <a:schemeClr val="dk1"/>
              </a:solidFill>
              <a:latin typeface="Calibri"/>
              <a:ea typeface="Calibri"/>
              <a:cs typeface="Calibri"/>
              <a:sym typeface="Calibri"/>
            </a:endParaRPr>
          </a:p>
        </p:txBody>
      </p:sp>
      <p:pic>
        <p:nvPicPr>
          <p:cNvPr id="149" name="Google Shape;149;p18"/>
          <p:cNvPicPr preferRelativeResize="0"/>
          <p:nvPr/>
        </p:nvPicPr>
        <p:blipFill rotWithShape="1">
          <a:blip r:embed="rId9">
            <a:alphaModFix/>
          </a:blip>
          <a:srcRect/>
          <a:stretch/>
        </p:blipFill>
        <p:spPr>
          <a:xfrm>
            <a:off x="1360352" y="1070494"/>
            <a:ext cx="2667638" cy="625427"/>
          </a:xfrm>
          <a:prstGeom prst="rect">
            <a:avLst/>
          </a:prstGeom>
          <a:noFill/>
          <a:ln>
            <a:noFill/>
          </a:ln>
        </p:spPr>
      </p:pic>
      <p:sp>
        <p:nvSpPr>
          <p:cNvPr id="150" name="Google Shape;150;p18"/>
          <p:cNvSpPr txBox="1"/>
          <p:nvPr/>
        </p:nvSpPr>
        <p:spPr>
          <a:xfrm>
            <a:off x="6740323" y="74345"/>
            <a:ext cx="5451677"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a:solidFill>
                  <a:srgbClr val="0070C0"/>
                </a:solidFill>
                <a:latin typeface="Calibri"/>
                <a:ea typeface="Calibri"/>
                <a:cs typeface="Calibri"/>
                <a:sym typeface="Calibri"/>
              </a:rPr>
              <a:t>… the output vector represents a probability distribution, and cross-entropy indicates the distance between what the network believes this distribution should be, and what the teacher says it should be …</a:t>
            </a:r>
            <a:endParaRPr sz="1600">
              <a:solidFill>
                <a:srgbClr val="0070C0"/>
              </a:solidFill>
              <a:latin typeface="Calibri"/>
              <a:ea typeface="Calibri"/>
              <a:cs typeface="Calibri"/>
              <a:sym typeface="Calibri"/>
            </a:endParaRPr>
          </a:p>
          <a:p>
            <a:pPr marL="0" marR="0" lvl="0" indent="0" algn="l" rtl="0">
              <a:spcBef>
                <a:spcPts val="0"/>
              </a:spcBef>
              <a:spcAft>
                <a:spcPts val="0"/>
              </a:spcAft>
              <a:buNone/>
            </a:pPr>
            <a:endParaRPr sz="1600">
              <a:solidFill>
                <a:srgbClr val="0070C0"/>
              </a:solidFill>
              <a:latin typeface="Calibri"/>
              <a:ea typeface="Calibri"/>
              <a:cs typeface="Calibri"/>
              <a:sym typeface="Calibri"/>
            </a:endParaRPr>
          </a:p>
          <a:p>
            <a:pPr marL="0" marR="0" lvl="0" indent="0" algn="l" rtl="0">
              <a:spcBef>
                <a:spcPts val="0"/>
              </a:spcBef>
              <a:spcAft>
                <a:spcPts val="0"/>
              </a:spcAft>
              <a:buNone/>
            </a:pPr>
            <a:r>
              <a:rPr lang="en-US" sz="1600">
                <a:solidFill>
                  <a:srgbClr val="0070C0"/>
                </a:solidFill>
                <a:latin typeface="Calibri"/>
                <a:ea typeface="Calibri"/>
                <a:cs typeface="Calibri"/>
                <a:sym typeface="Calibri"/>
              </a:rPr>
              <a:t>… You should use the cost function that matches your output units and your probabilistic modeling assumptions. For a multi-class classification, that means a softmax + cross entropy. For regression (assuming a Gaussian distribution) - squared error…</a:t>
            </a:r>
            <a:endParaRPr sz="1600">
              <a:solidFill>
                <a:srgbClr val="0070C0"/>
              </a:solidFill>
              <a:latin typeface="Calibri"/>
              <a:ea typeface="Calibri"/>
              <a:cs typeface="Calibri"/>
              <a:sym typeface="Calibri"/>
            </a:endParaRPr>
          </a:p>
        </p:txBody>
      </p:sp>
      <p:sp>
        <p:nvSpPr>
          <p:cNvPr id="151" name="Google Shape;151;p18"/>
          <p:cNvSpPr txBox="1"/>
          <p:nvPr/>
        </p:nvSpPr>
        <p:spPr>
          <a:xfrm>
            <a:off x="947798" y="3895306"/>
            <a:ext cx="216446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Cross-entropy</a:t>
            </a:r>
            <a:endParaRPr sz="1800">
              <a:solidFill>
                <a:schemeClr val="dk1"/>
              </a:solidFill>
              <a:latin typeface="Calibri"/>
              <a:ea typeface="Calibri"/>
              <a:cs typeface="Calibri"/>
              <a:sym typeface="Calibri"/>
            </a:endParaRPr>
          </a:p>
        </p:txBody>
      </p:sp>
      <p:cxnSp>
        <p:nvCxnSpPr>
          <p:cNvPr id="152" name="Google Shape;152;p18"/>
          <p:cNvCxnSpPr/>
          <p:nvPr/>
        </p:nvCxnSpPr>
        <p:spPr>
          <a:xfrm rot="10800000" flipH="1">
            <a:off x="1758387" y="3569408"/>
            <a:ext cx="208345" cy="379846"/>
          </a:xfrm>
          <a:prstGeom prst="straightConnector1">
            <a:avLst/>
          </a:prstGeom>
          <a:noFill/>
          <a:ln w="22225" cap="flat" cmpd="sng">
            <a:solidFill>
              <a:schemeClr val="accent1"/>
            </a:solidFill>
            <a:prstDash val="solid"/>
            <a:miter lim="800000"/>
            <a:headEnd type="none" w="sm" len="sm"/>
            <a:tailEnd type="triangle" w="med" len="med"/>
          </a:ln>
        </p:spPr>
      </p:cxnSp>
      <p:sp>
        <p:nvSpPr>
          <p:cNvPr id="153" name="Google Shape;153;p18"/>
          <p:cNvSpPr txBox="1"/>
          <p:nvPr/>
        </p:nvSpPr>
        <p:spPr>
          <a:xfrm>
            <a:off x="6459881" y="4746751"/>
            <a:ext cx="525490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Cross-Entropy is always greater than Entropy,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because D(p||q) &gt;= 0</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7347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9"/>
          <p:cNvSpPr txBox="1"/>
          <p:nvPr/>
        </p:nvSpPr>
        <p:spPr>
          <a:xfrm>
            <a:off x="188259" y="2283297"/>
            <a:ext cx="5704889" cy="4864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b="1" dirty="0">
                <a:solidFill>
                  <a:schemeClr val="dk1"/>
                </a:solidFill>
              </a:rPr>
              <a:t>Entropy in Statistical Mechanics:</a:t>
            </a:r>
            <a:endParaRPr sz="2400" b="1" dirty="0">
              <a:solidFill>
                <a:schemeClr val="dk1"/>
              </a:solidFill>
            </a:endParaRPr>
          </a:p>
        </p:txBody>
      </p:sp>
      <p:pic>
        <p:nvPicPr>
          <p:cNvPr id="159" name="Google Shape;159;p19"/>
          <p:cNvPicPr preferRelativeResize="0"/>
          <p:nvPr/>
        </p:nvPicPr>
        <p:blipFill>
          <a:blip r:embed="rId3">
            <a:alphaModFix/>
          </a:blip>
          <a:stretch>
            <a:fillRect/>
          </a:stretch>
        </p:blipFill>
        <p:spPr>
          <a:xfrm>
            <a:off x="4528802" y="2174762"/>
            <a:ext cx="2961210" cy="867300"/>
          </a:xfrm>
          <a:prstGeom prst="rect">
            <a:avLst/>
          </a:prstGeom>
          <a:noFill/>
          <a:ln>
            <a:noFill/>
          </a:ln>
        </p:spPr>
      </p:pic>
      <p:sp>
        <p:nvSpPr>
          <p:cNvPr id="160" name="Google Shape;160;p19"/>
          <p:cNvSpPr txBox="1"/>
          <p:nvPr/>
        </p:nvSpPr>
        <p:spPr>
          <a:xfrm>
            <a:off x="188259" y="3011396"/>
            <a:ext cx="6898341" cy="110303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summation is over all the possible microstates of the system.</a:t>
            </a:r>
            <a:endParaRPr sz="2000" dirty="0"/>
          </a:p>
          <a:p>
            <a:pPr marL="0" lvl="0" indent="0" algn="l" rtl="0">
              <a:spcBef>
                <a:spcPts val="0"/>
              </a:spcBef>
              <a:spcAft>
                <a:spcPts val="0"/>
              </a:spcAft>
              <a:buNone/>
            </a:pPr>
            <a:r>
              <a:rPr lang="en-US" sz="2000" dirty="0"/>
              <a:t>p</a:t>
            </a:r>
            <a:r>
              <a:rPr lang="en-US" sz="2000" baseline="-25000" dirty="0"/>
              <a:t>i</a:t>
            </a:r>
            <a:r>
              <a:rPr lang="en-US" sz="2000" dirty="0"/>
              <a:t> is the probability that the system is in the </a:t>
            </a:r>
            <a:r>
              <a:rPr lang="en-US" sz="2000" dirty="0" err="1"/>
              <a:t>i-th</a:t>
            </a:r>
            <a:r>
              <a:rPr lang="en-US" sz="2000" dirty="0"/>
              <a:t> microstate.</a:t>
            </a:r>
            <a:endParaRPr sz="2000" dirty="0"/>
          </a:p>
          <a:p>
            <a:pPr marL="0" lvl="0" indent="0" algn="l" rtl="0">
              <a:spcBef>
                <a:spcPts val="0"/>
              </a:spcBef>
              <a:spcAft>
                <a:spcPts val="0"/>
              </a:spcAft>
              <a:buNone/>
            </a:pPr>
            <a:r>
              <a:rPr lang="en-US" sz="2000" dirty="0"/>
              <a:t>k</a:t>
            </a:r>
            <a:r>
              <a:rPr lang="en-US" sz="2000" baseline="-25000" dirty="0"/>
              <a:t>B</a:t>
            </a:r>
            <a:r>
              <a:rPr lang="en-US" sz="2000" dirty="0"/>
              <a:t> is the Boltzmann constant, equal to 1.38065×10−23 J/K</a:t>
            </a:r>
            <a:endParaRPr sz="2000" dirty="0"/>
          </a:p>
        </p:txBody>
      </p:sp>
      <p:sp>
        <p:nvSpPr>
          <p:cNvPr id="161" name="Google Shape;161;p19"/>
          <p:cNvSpPr txBox="1"/>
          <p:nvPr/>
        </p:nvSpPr>
        <p:spPr>
          <a:xfrm>
            <a:off x="188259" y="4217258"/>
            <a:ext cx="7054719" cy="174376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a:t>The second law of thermodynamics states that </a:t>
            </a:r>
            <a:endParaRPr sz="2000" dirty="0"/>
          </a:p>
          <a:p>
            <a:pPr marL="0" lvl="0" indent="0" algn="l" rtl="0">
              <a:spcBef>
                <a:spcPts val="0"/>
              </a:spcBef>
              <a:spcAft>
                <a:spcPts val="0"/>
              </a:spcAft>
              <a:buNone/>
            </a:pPr>
            <a:r>
              <a:rPr lang="en-US" sz="2000" dirty="0"/>
              <a:t>entropy never decreases spontaneously in </a:t>
            </a:r>
            <a:r>
              <a:rPr lang="en-US" sz="2000" dirty="0">
                <a:solidFill>
                  <a:schemeClr val="dk1"/>
                </a:solidFill>
              </a:rPr>
              <a:t>an isolated system</a:t>
            </a:r>
            <a:r>
              <a:rPr lang="en-US" sz="2000" dirty="0"/>
              <a:t>. </a:t>
            </a:r>
            <a:endParaRPr sz="2000" dirty="0"/>
          </a:p>
          <a:p>
            <a:pPr marL="0" lvl="0" indent="0" algn="l" rtl="0">
              <a:spcBef>
                <a:spcPts val="0"/>
              </a:spcBef>
              <a:spcAft>
                <a:spcPts val="0"/>
              </a:spcAft>
              <a:buNone/>
            </a:pPr>
            <a:endParaRPr sz="2000" dirty="0"/>
          </a:p>
          <a:p>
            <a:pPr marL="0" lvl="0" indent="0" algn="l" rtl="0">
              <a:spcBef>
                <a:spcPts val="0"/>
              </a:spcBef>
              <a:spcAft>
                <a:spcPts val="0"/>
              </a:spcAft>
              <a:buNone/>
            </a:pPr>
            <a:r>
              <a:rPr lang="en-US" sz="2000" dirty="0"/>
              <a:t>The total entropy of any system can't decrease </a:t>
            </a:r>
            <a:endParaRPr sz="2000" dirty="0"/>
          </a:p>
          <a:p>
            <a:pPr marL="0" lvl="0" indent="0" algn="l" rtl="0">
              <a:spcBef>
                <a:spcPts val="0"/>
              </a:spcBef>
              <a:spcAft>
                <a:spcPts val="0"/>
              </a:spcAft>
              <a:buNone/>
            </a:pPr>
            <a:r>
              <a:rPr lang="en-US" sz="2000" dirty="0"/>
              <a:t>other than by increasing the entropy of some other system.</a:t>
            </a:r>
            <a:endParaRPr sz="2000" dirty="0"/>
          </a:p>
        </p:txBody>
      </p:sp>
      <p:sp>
        <p:nvSpPr>
          <p:cNvPr id="2" name="TextBox 1">
            <a:extLst>
              <a:ext uri="{FF2B5EF4-FFF2-40B4-BE49-F238E27FC236}">
                <a16:creationId xmlns:a16="http://schemas.microsoft.com/office/drawing/2014/main" id="{3877134B-F8FF-BE4B-A75C-DB4380135002}"/>
              </a:ext>
            </a:extLst>
          </p:cNvPr>
          <p:cNvSpPr txBox="1"/>
          <p:nvPr/>
        </p:nvSpPr>
        <p:spPr>
          <a:xfrm>
            <a:off x="188259" y="692351"/>
            <a:ext cx="7301753" cy="1200329"/>
          </a:xfrm>
          <a:prstGeom prst="rect">
            <a:avLst/>
          </a:prstGeom>
          <a:noFill/>
        </p:spPr>
        <p:txBody>
          <a:bodyPr wrap="square" rtlCol="0">
            <a:spAutoFit/>
          </a:bodyPr>
          <a:lstStyle/>
          <a:p>
            <a:r>
              <a:rPr lang="en-US" dirty="0"/>
              <a:t>Clausius invented the term in 1865. He had noticed that a certain ratio was constant in reversible, or ideal, heat cycles. The ratio was heat exchanged to absolute temperature. Clausius decided that the conserved ratio must correspond to a real, physical quantity, and he named it "entropy".</a:t>
            </a:r>
          </a:p>
        </p:txBody>
      </p:sp>
      <p:sp>
        <p:nvSpPr>
          <p:cNvPr id="3" name="TextBox 2">
            <a:extLst>
              <a:ext uri="{FF2B5EF4-FFF2-40B4-BE49-F238E27FC236}">
                <a16:creationId xmlns:a16="http://schemas.microsoft.com/office/drawing/2014/main" id="{8CCEE9FB-5631-AE4E-B11A-22E06E64E3FC}"/>
              </a:ext>
            </a:extLst>
          </p:cNvPr>
          <p:cNvSpPr txBox="1"/>
          <p:nvPr/>
        </p:nvSpPr>
        <p:spPr>
          <a:xfrm>
            <a:off x="188259" y="107576"/>
            <a:ext cx="5002306" cy="584775"/>
          </a:xfrm>
          <a:prstGeom prst="rect">
            <a:avLst/>
          </a:prstGeom>
          <a:noFill/>
        </p:spPr>
        <p:txBody>
          <a:bodyPr wrap="square" rtlCol="0">
            <a:spAutoFit/>
          </a:bodyPr>
          <a:lstStyle/>
          <a:p>
            <a:r>
              <a:rPr lang="en-US" sz="3200" b="1" dirty="0">
                <a:solidFill>
                  <a:schemeClr val="dk1"/>
                </a:solidFill>
              </a:rPr>
              <a:t>Entropy in Physics</a:t>
            </a:r>
            <a:endParaRPr lang="en-US" sz="3200" dirty="0"/>
          </a:p>
        </p:txBody>
      </p:sp>
      <p:pic>
        <p:nvPicPr>
          <p:cNvPr id="4" name="Picture 3">
            <a:extLst>
              <a:ext uri="{FF2B5EF4-FFF2-40B4-BE49-F238E27FC236}">
                <a16:creationId xmlns:a16="http://schemas.microsoft.com/office/drawing/2014/main" id="{2733B424-2F23-DD46-A2D2-624681B05F8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545753" y="266117"/>
            <a:ext cx="1209996" cy="1435495"/>
          </a:xfrm>
          <a:prstGeom prst="rect">
            <a:avLst/>
          </a:prstGeom>
        </p:spPr>
      </p:pic>
      <p:sp>
        <p:nvSpPr>
          <p:cNvPr id="5" name="TextBox 4">
            <a:extLst>
              <a:ext uri="{FF2B5EF4-FFF2-40B4-BE49-F238E27FC236}">
                <a16:creationId xmlns:a16="http://schemas.microsoft.com/office/drawing/2014/main" id="{AC16664F-0736-2B49-9572-2CB03282D275}"/>
              </a:ext>
            </a:extLst>
          </p:cNvPr>
          <p:cNvSpPr txBox="1"/>
          <p:nvPr/>
        </p:nvSpPr>
        <p:spPr>
          <a:xfrm>
            <a:off x="10243977" y="1805430"/>
            <a:ext cx="1813549" cy="369332"/>
          </a:xfrm>
          <a:prstGeom prst="rect">
            <a:avLst/>
          </a:prstGeom>
          <a:noFill/>
        </p:spPr>
        <p:txBody>
          <a:bodyPr wrap="square" rtlCol="0">
            <a:spAutoFit/>
          </a:bodyPr>
          <a:lstStyle/>
          <a:p>
            <a:r>
              <a:rPr lang="en-US" dirty="0"/>
              <a:t>Rudolf Clausius</a:t>
            </a:r>
          </a:p>
        </p:txBody>
      </p:sp>
      <p:pic>
        <p:nvPicPr>
          <p:cNvPr id="6" name="Picture 5">
            <a:extLst>
              <a:ext uri="{FF2B5EF4-FFF2-40B4-BE49-F238E27FC236}">
                <a16:creationId xmlns:a16="http://schemas.microsoft.com/office/drawing/2014/main" id="{B114AB24-C3E5-5E41-8047-1998B8683C8A}"/>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243977" y="2547520"/>
            <a:ext cx="1813549" cy="1511291"/>
          </a:xfrm>
          <a:prstGeom prst="rect">
            <a:avLst/>
          </a:prstGeom>
        </p:spPr>
      </p:pic>
      <p:sp>
        <p:nvSpPr>
          <p:cNvPr id="7" name="TextBox 6">
            <a:extLst>
              <a:ext uri="{FF2B5EF4-FFF2-40B4-BE49-F238E27FC236}">
                <a16:creationId xmlns:a16="http://schemas.microsoft.com/office/drawing/2014/main" id="{E9148F7F-2BC2-1545-9B80-7158C5B21B86}"/>
              </a:ext>
            </a:extLst>
          </p:cNvPr>
          <p:cNvSpPr txBox="1"/>
          <p:nvPr/>
        </p:nvSpPr>
        <p:spPr>
          <a:xfrm>
            <a:off x="10193767" y="4162629"/>
            <a:ext cx="1913968" cy="369332"/>
          </a:xfrm>
          <a:prstGeom prst="rect">
            <a:avLst/>
          </a:prstGeom>
          <a:noFill/>
        </p:spPr>
        <p:txBody>
          <a:bodyPr wrap="square" rtlCol="0">
            <a:spAutoFit/>
          </a:bodyPr>
          <a:lstStyle/>
          <a:p>
            <a:r>
              <a:rPr lang="en-US" dirty="0"/>
              <a:t>Ludwig Boltzmann</a:t>
            </a:r>
          </a:p>
        </p:txBody>
      </p:sp>
      <p:pic>
        <p:nvPicPr>
          <p:cNvPr id="9" name="Picture 8">
            <a:extLst>
              <a:ext uri="{FF2B5EF4-FFF2-40B4-BE49-F238E27FC236}">
                <a16:creationId xmlns:a16="http://schemas.microsoft.com/office/drawing/2014/main" id="{B3CFF361-644B-AB40-9E6A-08490880B3AE}"/>
              </a:ext>
            </a:extLst>
          </p:cNvPr>
          <p:cNvPicPr>
            <a:picLocks noChangeAspect="1"/>
          </p:cNvPicPr>
          <p:nvPr/>
        </p:nvPicPr>
        <p:blipFill>
          <a:blip r:embed="rId6"/>
          <a:stretch>
            <a:fillRect/>
          </a:stretch>
        </p:blipFill>
        <p:spPr>
          <a:xfrm>
            <a:off x="10630051" y="4904719"/>
            <a:ext cx="1041400" cy="1346200"/>
          </a:xfrm>
          <a:prstGeom prst="rect">
            <a:avLst/>
          </a:prstGeom>
        </p:spPr>
      </p:pic>
      <p:sp>
        <p:nvSpPr>
          <p:cNvPr id="10" name="TextBox 9">
            <a:extLst>
              <a:ext uri="{FF2B5EF4-FFF2-40B4-BE49-F238E27FC236}">
                <a16:creationId xmlns:a16="http://schemas.microsoft.com/office/drawing/2014/main" id="{BF556EB7-F996-0D4D-81D9-3BC01D7D769E}"/>
              </a:ext>
            </a:extLst>
          </p:cNvPr>
          <p:cNvSpPr txBox="1"/>
          <p:nvPr/>
        </p:nvSpPr>
        <p:spPr>
          <a:xfrm>
            <a:off x="10122051" y="6354739"/>
            <a:ext cx="2057400" cy="369332"/>
          </a:xfrm>
          <a:prstGeom prst="rect">
            <a:avLst/>
          </a:prstGeom>
          <a:noFill/>
        </p:spPr>
        <p:txBody>
          <a:bodyPr wrap="square" rtlCol="0">
            <a:spAutoFit/>
          </a:bodyPr>
          <a:lstStyle/>
          <a:p>
            <a:r>
              <a:rPr lang="en-US" dirty="0"/>
              <a:t>Josiah Willard Gibbs</a:t>
            </a:r>
          </a:p>
        </p:txBody>
      </p:sp>
    </p:spTree>
    <p:extLst>
      <p:ext uri="{BB962C8B-B14F-4D97-AF65-F5344CB8AC3E}">
        <p14:creationId xmlns:p14="http://schemas.microsoft.com/office/powerpoint/2010/main" val="3152404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71089" y="33930"/>
            <a:ext cx="6244392" cy="598948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i="0" u="none" strike="noStrike" cap="none" dirty="0">
                <a:solidFill>
                  <a:srgbClr val="FF0000"/>
                </a:solidFill>
                <a:latin typeface="Calibri"/>
                <a:ea typeface="Calibri"/>
                <a:cs typeface="Calibri"/>
                <a:sym typeface="Calibri"/>
              </a:rPr>
              <a:t>ROC Curve</a:t>
            </a:r>
            <a:r>
              <a:rPr lang="en-US" sz="2800" b="1" i="0" u="none" strike="noStrike" cap="none" dirty="0">
                <a:solidFill>
                  <a:schemeClr val="accent2"/>
                </a:solidFill>
                <a:latin typeface="Calibri"/>
                <a:ea typeface="Calibri"/>
                <a:cs typeface="Calibri"/>
                <a:sym typeface="Calibri"/>
              </a:rPr>
              <a:t> &amp; Precision-Recall Curve</a:t>
            </a:r>
            <a:endParaRPr sz="2800" dirty="0">
              <a:solidFill>
                <a:schemeClr val="accent2"/>
              </a:solidFill>
            </a:endParaRPr>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Receiver Operating Characteristic</a:t>
            </a:r>
            <a:r>
              <a:rPr lang="en-US" sz="1600" dirty="0">
                <a:solidFill>
                  <a:schemeClr val="dk1"/>
                </a:solidFill>
                <a:latin typeface="Calibri"/>
                <a:ea typeface="Calibri"/>
                <a:cs typeface="Calibri"/>
                <a:sym typeface="Calibri"/>
              </a:rPr>
              <a:t> (</a:t>
            </a:r>
            <a:r>
              <a:rPr lang="en-US" sz="1600" b="1" dirty="0">
                <a:solidFill>
                  <a:srgbClr val="0070C0"/>
                </a:solidFill>
                <a:latin typeface="Calibri"/>
                <a:ea typeface="Calibri"/>
                <a:cs typeface="Calibri"/>
                <a:sym typeface="Calibri"/>
              </a:rPr>
              <a:t>ROC</a:t>
            </a:r>
            <a:r>
              <a:rPr lang="en-US" sz="1600" dirty="0">
                <a:solidFill>
                  <a:schemeClr val="dk1"/>
                </a:solidFill>
                <a:latin typeface="Calibri"/>
                <a:ea typeface="Calibri"/>
                <a:cs typeface="Calibri"/>
                <a:sym typeface="Calibri"/>
              </a:rPr>
              <a:t>) curves for a binary classifier:</a:t>
            </a:r>
          </a:p>
          <a:p>
            <a:pPr marL="0" marR="0" lvl="0" indent="0" algn="l" rtl="0">
              <a:spcBef>
                <a:spcPts val="0"/>
              </a:spcBef>
              <a:spcAft>
                <a:spcPts val="0"/>
              </a:spcAft>
              <a:buNone/>
            </a:pPr>
            <a:endParaRPr lang="en-US" sz="800" dirty="0">
              <a:solidFill>
                <a:schemeClr val="dk1"/>
              </a:solidFill>
              <a:latin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cs typeface="Calibri"/>
                <a:sym typeface="Calibri"/>
              </a:rPr>
              <a:t>    </a:t>
            </a:r>
            <a:r>
              <a:rPr lang="en-US" sz="1600" b="1" dirty="0">
                <a:solidFill>
                  <a:srgbClr val="0070C0"/>
                </a:solidFill>
                <a:latin typeface="Calibri"/>
                <a:cs typeface="Calibri"/>
                <a:sym typeface="Calibri"/>
              </a:rPr>
              <a:t>True Positive Rate (TPR)</a:t>
            </a:r>
            <a:r>
              <a:rPr lang="en-US" sz="1600" dirty="0">
                <a:solidFill>
                  <a:schemeClr val="dk1"/>
                </a:solidFill>
                <a:latin typeface="Calibri"/>
                <a:cs typeface="Calibri"/>
                <a:sym typeface="Calibri"/>
              </a:rPr>
              <a:t>   vs   </a:t>
            </a:r>
            <a:r>
              <a:rPr lang="en-US" sz="1600" b="1" dirty="0">
                <a:solidFill>
                  <a:srgbClr val="0070C0"/>
                </a:solidFill>
                <a:latin typeface="Calibri"/>
                <a:cs typeface="Calibri"/>
                <a:sym typeface="Calibri"/>
              </a:rPr>
              <a:t>False Positive Rate (FPR)</a:t>
            </a:r>
          </a:p>
          <a:p>
            <a:pPr lvl="0"/>
            <a:r>
              <a:rPr lang="en-US" sz="1600" b="1" dirty="0">
                <a:solidFill>
                  <a:srgbClr val="0070C0"/>
                </a:solidFill>
                <a:latin typeface="Calibri"/>
                <a:cs typeface="Calibri"/>
                <a:sym typeface="Calibri"/>
              </a:rPr>
              <a:t>                            </a:t>
            </a:r>
            <a:r>
              <a:rPr lang="en-US" sz="1600" b="1" dirty="0">
                <a:solidFill>
                  <a:srgbClr val="FF0000"/>
                </a:solidFill>
                <a:ea typeface="Calibri"/>
                <a:cs typeface="Calibri"/>
                <a:sym typeface="Calibri"/>
              </a:rPr>
              <a:t>at various threshold settings</a:t>
            </a:r>
            <a:r>
              <a:rPr lang="en-US" sz="1600" dirty="0">
                <a:solidFill>
                  <a:schemeClr val="dk1"/>
                </a:solidFill>
                <a:ea typeface="Calibri"/>
                <a:cs typeface="Calibri"/>
                <a:sym typeface="Calibri"/>
              </a:rPr>
              <a:t>.</a:t>
            </a:r>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r>
              <a:rPr lang="en-US" sz="1600" dirty="0">
                <a:solidFill>
                  <a:schemeClr val="dk1"/>
                </a:solidFill>
                <a:ea typeface="Calibri"/>
                <a:cs typeface="Calibri"/>
                <a:sym typeface="Calibri"/>
              </a:rPr>
              <a:t>ROC curve was first developed by radar engineers during </a:t>
            </a:r>
            <a:r>
              <a:rPr lang="en-US" sz="1600" b="1" dirty="0">
                <a:solidFill>
                  <a:srgbClr val="0070C0"/>
                </a:solidFill>
                <a:ea typeface="Calibri"/>
                <a:cs typeface="Calibri"/>
                <a:sym typeface="Calibri"/>
              </a:rPr>
              <a:t>World War II</a:t>
            </a:r>
            <a:r>
              <a:rPr lang="en-US" sz="1600" dirty="0">
                <a:solidFill>
                  <a:schemeClr val="dk1"/>
                </a:solidFill>
                <a:ea typeface="Calibri"/>
                <a:cs typeface="Calibri"/>
                <a:sym typeface="Calibri"/>
              </a:rPr>
              <a:t>  </a:t>
            </a:r>
          </a:p>
          <a:p>
            <a:r>
              <a:rPr lang="en-US" sz="1600" dirty="0">
                <a:solidFill>
                  <a:schemeClr val="dk1"/>
                </a:solidFill>
                <a:ea typeface="Calibri"/>
                <a:cs typeface="Calibri"/>
                <a:sym typeface="Calibri"/>
              </a:rPr>
              <a:t>for quantifying the quality of detection of enemy airplanes.</a:t>
            </a:r>
          </a:p>
          <a:p>
            <a:pPr lvl="0"/>
            <a:r>
              <a:rPr lang="en-US" sz="1600" dirty="0">
                <a:solidFill>
                  <a:schemeClr val="dk1"/>
                </a:solidFill>
                <a:latin typeface="Calibri"/>
                <a:ea typeface="Calibri"/>
                <a:cs typeface="Calibri"/>
                <a:sym typeface="Calibri"/>
              </a:rPr>
              <a:t>    TPR  = REC = </a:t>
            </a:r>
            <a:r>
              <a:rPr lang="en-US" sz="1600" b="1" dirty="0">
                <a:solidFill>
                  <a:srgbClr val="0070C0"/>
                </a:solidFill>
                <a:latin typeface="Calibri"/>
                <a:ea typeface="Calibri"/>
                <a:cs typeface="Calibri"/>
                <a:sym typeface="Calibri"/>
              </a:rPr>
              <a:t>Recall or Sensitivity</a:t>
            </a:r>
            <a:r>
              <a:rPr lang="en-US" sz="1600" dirty="0">
                <a:solidFill>
                  <a:schemeClr val="dk1"/>
                </a:solidFill>
                <a:latin typeface="Calibri"/>
                <a:ea typeface="Calibri"/>
                <a:cs typeface="Calibri"/>
                <a:sym typeface="Calibri"/>
              </a:rPr>
              <a:t>  =  </a:t>
            </a:r>
            <a:r>
              <a:rPr lang="en-US" sz="1600" dirty="0">
                <a:solidFill>
                  <a:schemeClr val="dk1"/>
                </a:solidFill>
                <a:ea typeface="Calibri"/>
                <a:cs typeface="Calibri"/>
                <a:sym typeface="Calibri"/>
              </a:rPr>
              <a:t>TP/P  =  TP / (TP + FN) </a:t>
            </a:r>
          </a:p>
          <a:p>
            <a:pPr lvl="0"/>
            <a:r>
              <a:rPr lang="en-US" sz="1600" dirty="0">
                <a:solidFill>
                  <a:srgbClr val="00B050"/>
                </a:solidFill>
                <a:ea typeface="Calibri"/>
                <a:cs typeface="Calibri"/>
                <a:sym typeface="Calibri"/>
              </a:rPr>
              <a:t>                    ( planes classified as planes / all planes' events)</a:t>
            </a:r>
          </a:p>
          <a:p>
            <a:pPr lvl="0"/>
            <a:r>
              <a:rPr lang="en-US" sz="1600" dirty="0">
                <a:solidFill>
                  <a:schemeClr val="dk1"/>
                </a:solidFill>
                <a:latin typeface="Calibri"/>
                <a:ea typeface="Calibri"/>
                <a:cs typeface="Calibri"/>
                <a:sym typeface="Calibri"/>
              </a:rPr>
              <a:t>    FPR = </a:t>
            </a:r>
            <a:r>
              <a:rPr lang="en-US" sz="1600" b="1" dirty="0">
                <a:solidFill>
                  <a:srgbClr val="0070C0"/>
                </a:solidFill>
                <a:latin typeface="Calibri"/>
                <a:ea typeface="Calibri"/>
                <a:cs typeface="Calibri"/>
                <a:sym typeface="Calibri"/>
              </a:rPr>
              <a:t>False Positive Rate</a:t>
            </a:r>
            <a:r>
              <a:rPr lang="en-US" sz="1600" dirty="0">
                <a:solidFill>
                  <a:schemeClr val="dk1"/>
                </a:solidFill>
                <a:latin typeface="Calibri"/>
                <a:ea typeface="Calibri"/>
                <a:cs typeface="Calibri"/>
                <a:sym typeface="Calibri"/>
              </a:rPr>
              <a:t> =</a:t>
            </a:r>
            <a:r>
              <a:rPr lang="en-US" sz="1600" b="1" dirty="0">
                <a:solidFill>
                  <a:srgbClr val="0070C0"/>
                </a:solidFill>
                <a:latin typeface="Calibri"/>
                <a:ea typeface="Calibri"/>
                <a:cs typeface="Calibri"/>
                <a:sym typeface="Calibri"/>
              </a:rPr>
              <a:t> fall-out</a:t>
            </a:r>
            <a:r>
              <a:rPr lang="en-US" sz="1600" dirty="0">
                <a:solidFill>
                  <a:schemeClr val="dk1"/>
                </a:solidFill>
                <a:ea typeface="Calibri"/>
                <a:cs typeface="Calibri"/>
                <a:sym typeface="Calibri"/>
              </a:rPr>
              <a:t>  =  FP / N  =  FP / (FP + TN)</a:t>
            </a:r>
          </a:p>
          <a:p>
            <a:pPr lvl="0"/>
            <a:r>
              <a:rPr lang="en-US" sz="1600" dirty="0">
                <a:solidFill>
                  <a:srgbClr val="00B050"/>
                </a:solidFill>
                <a:latin typeface="Calibri"/>
                <a:ea typeface="Calibri"/>
                <a:cs typeface="Calibri"/>
                <a:sym typeface="Calibri"/>
              </a:rPr>
              <a:t>                    ( noise classified as planes / all noise events )</a:t>
            </a:r>
          </a:p>
          <a:p>
            <a:pPr lvl="0"/>
            <a:r>
              <a:rPr lang="en-US" sz="1600" dirty="0">
                <a:solidFill>
                  <a:schemeClr val="dk1"/>
                </a:solidFill>
                <a:latin typeface="Calibri"/>
                <a:ea typeface="Calibri"/>
                <a:cs typeface="Calibri"/>
                <a:sym typeface="Calibri"/>
              </a:rPr>
              <a:t>    PRE = </a:t>
            </a:r>
            <a:r>
              <a:rPr lang="en-US" sz="1600" b="1" dirty="0">
                <a:solidFill>
                  <a:srgbClr val="0070C0"/>
                </a:solidFill>
                <a:latin typeface="Calibri"/>
                <a:ea typeface="Calibri"/>
                <a:cs typeface="Calibri"/>
                <a:sym typeface="Calibri"/>
              </a:rPr>
              <a:t>Precision</a:t>
            </a:r>
            <a:r>
              <a:rPr lang="en-US" sz="1600" dirty="0">
                <a:solidFill>
                  <a:schemeClr val="dk1"/>
                </a:solidFill>
                <a:latin typeface="Calibri"/>
                <a:ea typeface="Calibri"/>
                <a:cs typeface="Calibri"/>
                <a:sym typeface="Calibri"/>
              </a:rPr>
              <a:t> = TP/(TP+FP)</a:t>
            </a:r>
          </a:p>
          <a:p>
            <a:pPr lvl="0"/>
            <a:r>
              <a:rPr lang="en-US" sz="1600" dirty="0">
                <a:solidFill>
                  <a:schemeClr val="dk1"/>
                </a:solidFill>
                <a:ea typeface="Calibri"/>
                <a:cs typeface="Calibri"/>
                <a:sym typeface="Calibri"/>
              </a:rPr>
              <a:t> </a:t>
            </a:r>
            <a:r>
              <a:rPr lang="en-US" sz="1600" dirty="0">
                <a:solidFill>
                  <a:srgbClr val="00B050"/>
                </a:solidFill>
                <a:ea typeface="Calibri"/>
                <a:cs typeface="Calibri"/>
                <a:sym typeface="Calibri"/>
              </a:rPr>
              <a:t>                   ( planes classified as planes / all events classified as planes)</a:t>
            </a:r>
          </a:p>
          <a:p>
            <a:r>
              <a:rPr lang="en-US" sz="1600" dirty="0">
                <a:solidFill>
                  <a:schemeClr val="dk1"/>
                </a:solidFill>
                <a:ea typeface="Calibri"/>
                <a:cs typeface="Calibri"/>
                <a:sym typeface="Calibri"/>
              </a:rPr>
              <a:t>    TNR = SPC = </a:t>
            </a:r>
            <a:r>
              <a:rPr lang="en-US" sz="1600" b="1" dirty="0">
                <a:solidFill>
                  <a:srgbClr val="0070C0"/>
                </a:solidFill>
                <a:ea typeface="Calibri"/>
                <a:cs typeface="Calibri"/>
                <a:sym typeface="Calibri"/>
              </a:rPr>
              <a:t>Specificity</a:t>
            </a:r>
            <a:r>
              <a:rPr lang="en-US" sz="1600" dirty="0">
                <a:solidFill>
                  <a:schemeClr val="dk1"/>
                </a:solidFill>
                <a:ea typeface="Calibri"/>
                <a:cs typeface="Calibri"/>
                <a:sym typeface="Calibri"/>
              </a:rPr>
              <a:t> = TN/N  =  TN/(FP+TN)</a:t>
            </a:r>
          </a:p>
          <a:p>
            <a:pPr lvl="0"/>
            <a:r>
              <a:rPr lang="en-US" sz="1600" dirty="0">
                <a:solidFill>
                  <a:srgbClr val="00B050"/>
                </a:solidFill>
                <a:ea typeface="Calibri"/>
                <a:cs typeface="Calibri"/>
                <a:sym typeface="Calibri"/>
              </a:rPr>
              <a:t>                    (True Negative Rate)</a:t>
            </a:r>
          </a:p>
          <a:p>
            <a:pPr lvl="0"/>
            <a:r>
              <a:rPr lang="en-US" dirty="0">
                <a:solidFill>
                  <a:srgbClr val="00B050"/>
                </a:solidFill>
                <a:ea typeface="Calibri"/>
                <a:cs typeface="Calibri"/>
                <a:sym typeface="Calibri"/>
              </a:rPr>
              <a:t>-</a:t>
            </a:r>
            <a:r>
              <a:rPr lang="en-US" dirty="0">
                <a:solidFill>
                  <a:schemeClr val="dk1"/>
                </a:solidFill>
                <a:ea typeface="Calibri"/>
                <a:cs typeface="Calibri"/>
                <a:sym typeface="Calibri"/>
              </a:rPr>
              <a:t>-------------------------------------------------------------------------------</a:t>
            </a:r>
            <a:endParaRPr lang="en-US" dirty="0"/>
          </a:p>
          <a:p>
            <a:pPr marL="0" marR="0" lvl="0" indent="0" algn="l" rtl="0">
              <a:spcBef>
                <a:spcPts val="0"/>
              </a:spcBef>
              <a:spcAft>
                <a:spcPts val="0"/>
              </a:spcAft>
              <a:buNone/>
            </a:pPr>
            <a:r>
              <a:rPr lang="en-US" sz="2800" b="1" dirty="0">
                <a:solidFill>
                  <a:schemeClr val="accent2"/>
                </a:solidFill>
              </a:rPr>
              <a:t>AUC = Area Under the Curve</a:t>
            </a:r>
            <a:endParaRPr sz="2800" b="1" dirty="0">
              <a:solidFill>
                <a:schemeClr val="accent2"/>
              </a:solidFill>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Simply the area under the ROC curve (1 = very good, 0.5 = bad)</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
            </a:r>
            <a:endParaRPr dirty="0"/>
          </a:p>
          <a:p>
            <a:pPr lvl="0"/>
            <a:r>
              <a:rPr lang="en-US" sz="2800" b="1" dirty="0">
                <a:solidFill>
                  <a:schemeClr val="accent2"/>
                </a:solidFill>
                <a:latin typeface="Calibri"/>
                <a:cs typeface="Calibri"/>
                <a:sym typeface="Calibri"/>
              </a:rPr>
              <a:t>F1 Score</a:t>
            </a:r>
            <a:r>
              <a:rPr lang="en-US" sz="1600" dirty="0">
                <a:solidFill>
                  <a:schemeClr val="dk1"/>
                </a:solidFill>
                <a:latin typeface="Calibri"/>
                <a:ea typeface="Calibri"/>
                <a:cs typeface="Calibri"/>
                <a:sym typeface="Calibri"/>
              </a:rPr>
              <a:t> - a single number evaluation metric</a:t>
            </a:r>
            <a:r>
              <a:rPr lang="en-US" sz="1600" dirty="0">
                <a:solidFill>
                  <a:schemeClr val="dk1"/>
                </a:solidFill>
                <a:ea typeface="Calibri"/>
                <a:cs typeface="Calibri"/>
                <a:sym typeface="Calibri"/>
              </a:rPr>
              <a:t>, harmonic average </a:t>
            </a:r>
          </a:p>
          <a:p>
            <a:pPr lvl="0"/>
            <a:r>
              <a:rPr lang="en-US" sz="1600" dirty="0">
                <a:solidFill>
                  <a:schemeClr val="dk1"/>
                </a:solidFill>
                <a:ea typeface="Calibri"/>
                <a:cs typeface="Calibri"/>
                <a:sym typeface="Calibri"/>
              </a:rPr>
              <a:t>of the </a:t>
            </a:r>
            <a:r>
              <a:rPr lang="en-US" sz="1600" b="1" dirty="0">
                <a:solidFill>
                  <a:srgbClr val="0070C0"/>
                </a:solidFill>
                <a:ea typeface="Calibri"/>
                <a:cs typeface="Calibri"/>
                <a:sym typeface="Calibri"/>
              </a:rPr>
              <a:t>precision</a:t>
            </a:r>
            <a:r>
              <a:rPr lang="en-US" sz="1600" dirty="0">
                <a:solidFill>
                  <a:schemeClr val="dk1"/>
                </a:solidFill>
                <a:ea typeface="Calibri"/>
                <a:cs typeface="Calibri"/>
                <a:sym typeface="Calibri"/>
              </a:rPr>
              <a:t> and </a:t>
            </a:r>
            <a:r>
              <a:rPr lang="en-US" sz="1600" b="1" dirty="0">
                <a:solidFill>
                  <a:srgbClr val="0070C0"/>
                </a:solidFill>
                <a:ea typeface="Calibri"/>
                <a:cs typeface="Calibri"/>
                <a:sym typeface="Calibri"/>
              </a:rPr>
              <a:t>recall</a:t>
            </a:r>
            <a:r>
              <a:rPr lang="en-US" sz="1600" b="1" dirty="0">
                <a:solidFill>
                  <a:schemeClr val="dk1"/>
                </a:solidFill>
                <a:ea typeface="Calibri"/>
                <a:cs typeface="Calibri"/>
                <a:sym typeface="Calibri"/>
              </a:rPr>
              <a:t> </a:t>
            </a:r>
            <a:r>
              <a:rPr lang="en-US" sz="1600" dirty="0">
                <a:solidFill>
                  <a:schemeClr val="dk1"/>
                </a:solidFill>
                <a:ea typeface="Calibri"/>
                <a:cs typeface="Calibri"/>
                <a:sym typeface="Calibri"/>
              </a:rPr>
              <a:t>:</a:t>
            </a:r>
            <a:endParaRPr sz="1600" dirty="0"/>
          </a:p>
        </p:txBody>
      </p:sp>
      <p:pic>
        <p:nvPicPr>
          <p:cNvPr id="2" name="Picture 1">
            <a:extLst>
              <a:ext uri="{FF2B5EF4-FFF2-40B4-BE49-F238E27FC236}">
                <a16:creationId xmlns:a16="http://schemas.microsoft.com/office/drawing/2014/main" id="{0814D7FC-09D8-824B-89D7-7C2020963B5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138885" y="966111"/>
            <a:ext cx="2979905" cy="2850776"/>
          </a:xfrm>
          <a:prstGeom prst="rect">
            <a:avLst/>
          </a:prstGeom>
        </p:spPr>
      </p:pic>
      <p:sp>
        <p:nvSpPr>
          <p:cNvPr id="5" name="TextBox 4">
            <a:extLst>
              <a:ext uri="{FF2B5EF4-FFF2-40B4-BE49-F238E27FC236}">
                <a16:creationId xmlns:a16="http://schemas.microsoft.com/office/drawing/2014/main" id="{A5820A35-4F3A-ED4B-8ED0-679A3476A85F}"/>
              </a:ext>
            </a:extLst>
          </p:cNvPr>
          <p:cNvSpPr txBox="1"/>
          <p:nvPr/>
        </p:nvSpPr>
        <p:spPr>
          <a:xfrm>
            <a:off x="7122681" y="2558890"/>
            <a:ext cx="1858617" cy="276999"/>
          </a:xfrm>
          <a:prstGeom prst="rect">
            <a:avLst/>
          </a:prstGeom>
          <a:solidFill>
            <a:schemeClr val="accent4">
              <a:lumMod val="20000"/>
              <a:lumOff val="80000"/>
            </a:schemeClr>
          </a:solidFill>
        </p:spPr>
        <p:txBody>
          <a:bodyPr wrap="square" rtlCol="0">
            <a:spAutoFit/>
          </a:bodyPr>
          <a:lstStyle/>
          <a:p>
            <a:r>
              <a:rPr lang="en-US" sz="1200" dirty="0"/>
              <a:t>High Precision, Low Recall</a:t>
            </a:r>
          </a:p>
        </p:txBody>
      </p:sp>
      <p:sp>
        <p:nvSpPr>
          <p:cNvPr id="8" name="TextBox 7">
            <a:extLst>
              <a:ext uri="{FF2B5EF4-FFF2-40B4-BE49-F238E27FC236}">
                <a16:creationId xmlns:a16="http://schemas.microsoft.com/office/drawing/2014/main" id="{D0A59F50-3303-0144-850E-C3279D99EDDC}"/>
              </a:ext>
            </a:extLst>
          </p:cNvPr>
          <p:cNvSpPr txBox="1"/>
          <p:nvPr/>
        </p:nvSpPr>
        <p:spPr>
          <a:xfrm>
            <a:off x="7122680" y="3213471"/>
            <a:ext cx="1858617" cy="276999"/>
          </a:xfrm>
          <a:prstGeom prst="rect">
            <a:avLst/>
          </a:prstGeom>
          <a:solidFill>
            <a:schemeClr val="accent4">
              <a:lumMod val="20000"/>
              <a:lumOff val="80000"/>
            </a:schemeClr>
          </a:solidFill>
        </p:spPr>
        <p:txBody>
          <a:bodyPr wrap="square" rtlCol="0">
            <a:spAutoFit/>
          </a:bodyPr>
          <a:lstStyle/>
          <a:p>
            <a:r>
              <a:rPr lang="en-US" sz="1200" dirty="0"/>
              <a:t>Low Precision, High Recall</a:t>
            </a:r>
          </a:p>
        </p:txBody>
      </p:sp>
      <p:sp>
        <p:nvSpPr>
          <p:cNvPr id="6" name="Right Arrow 5">
            <a:extLst>
              <a:ext uri="{FF2B5EF4-FFF2-40B4-BE49-F238E27FC236}">
                <a16:creationId xmlns:a16="http://schemas.microsoft.com/office/drawing/2014/main" id="{0AE65013-4176-C04A-BA97-C4EAF273D276}"/>
              </a:ext>
            </a:extLst>
          </p:cNvPr>
          <p:cNvSpPr/>
          <p:nvPr/>
        </p:nvSpPr>
        <p:spPr>
          <a:xfrm rot="993956">
            <a:off x="8974104" y="2683707"/>
            <a:ext cx="426419" cy="1621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693566B-D3CC-5345-A1E8-D2DA13F9E162}"/>
              </a:ext>
            </a:extLst>
          </p:cNvPr>
          <p:cNvSpPr/>
          <p:nvPr/>
        </p:nvSpPr>
        <p:spPr>
          <a:xfrm rot="20039750">
            <a:off x="8994118" y="3173023"/>
            <a:ext cx="423508" cy="1695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4CC71B03-58EB-5D4E-9708-43A754421C93}"/>
              </a:ext>
            </a:extLst>
          </p:cNvPr>
          <p:cNvCxnSpPr>
            <a:cxnSpLocks/>
          </p:cNvCxnSpPr>
          <p:nvPr/>
        </p:nvCxnSpPr>
        <p:spPr>
          <a:xfrm>
            <a:off x="6388500" y="46353"/>
            <a:ext cx="0" cy="6751448"/>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B6C81F0-62C3-8E45-95A5-23522F707AD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802745" y="3999861"/>
            <a:ext cx="5327475" cy="2689412"/>
          </a:xfrm>
          <a:prstGeom prst="rect">
            <a:avLst/>
          </a:prstGeom>
        </p:spPr>
      </p:pic>
      <p:sp>
        <p:nvSpPr>
          <p:cNvPr id="4" name="TextBox 3">
            <a:extLst>
              <a:ext uri="{FF2B5EF4-FFF2-40B4-BE49-F238E27FC236}">
                <a16:creationId xmlns:a16="http://schemas.microsoft.com/office/drawing/2014/main" id="{8771AF10-28D8-9F40-AE11-3D955B9498E7}"/>
              </a:ext>
            </a:extLst>
          </p:cNvPr>
          <p:cNvSpPr txBox="1"/>
          <p:nvPr/>
        </p:nvSpPr>
        <p:spPr>
          <a:xfrm>
            <a:off x="7818197" y="4846185"/>
            <a:ext cx="1089212" cy="646331"/>
          </a:xfrm>
          <a:prstGeom prst="rect">
            <a:avLst/>
          </a:prstGeom>
          <a:noFill/>
        </p:spPr>
        <p:txBody>
          <a:bodyPr wrap="square" rtlCol="0">
            <a:spAutoFit/>
          </a:bodyPr>
          <a:lstStyle/>
          <a:p>
            <a:r>
              <a:rPr lang="en-US" dirty="0"/>
              <a:t>ROC</a:t>
            </a:r>
          </a:p>
          <a:p>
            <a:r>
              <a:rPr lang="en-US" dirty="0"/>
              <a:t>Curve</a:t>
            </a:r>
          </a:p>
        </p:txBody>
      </p:sp>
      <p:sp>
        <p:nvSpPr>
          <p:cNvPr id="7" name="TextBox 6">
            <a:extLst>
              <a:ext uri="{FF2B5EF4-FFF2-40B4-BE49-F238E27FC236}">
                <a16:creationId xmlns:a16="http://schemas.microsoft.com/office/drawing/2014/main" id="{6A274A43-2460-0F4C-AA71-4A5D0492FF28}"/>
              </a:ext>
            </a:extLst>
          </p:cNvPr>
          <p:cNvSpPr txBox="1"/>
          <p:nvPr/>
        </p:nvSpPr>
        <p:spPr>
          <a:xfrm>
            <a:off x="10108679" y="4846185"/>
            <a:ext cx="1391616" cy="923330"/>
          </a:xfrm>
          <a:prstGeom prst="rect">
            <a:avLst/>
          </a:prstGeom>
          <a:noFill/>
        </p:spPr>
        <p:txBody>
          <a:bodyPr wrap="square" rtlCol="0">
            <a:spAutoFit/>
          </a:bodyPr>
          <a:lstStyle/>
          <a:p>
            <a:r>
              <a:rPr lang="en-US" dirty="0"/>
              <a:t>Precision-Recall </a:t>
            </a:r>
          </a:p>
          <a:p>
            <a:r>
              <a:rPr lang="en-US" dirty="0"/>
              <a:t>Curve</a:t>
            </a:r>
          </a:p>
        </p:txBody>
      </p:sp>
      <p:sp>
        <p:nvSpPr>
          <p:cNvPr id="9" name="TextBox 8">
            <a:extLst>
              <a:ext uri="{FF2B5EF4-FFF2-40B4-BE49-F238E27FC236}">
                <a16:creationId xmlns:a16="http://schemas.microsoft.com/office/drawing/2014/main" id="{F7824489-5BB9-F74D-8592-EA7D0BAD26C8}"/>
              </a:ext>
            </a:extLst>
          </p:cNvPr>
          <p:cNvSpPr txBox="1"/>
          <p:nvPr/>
        </p:nvSpPr>
        <p:spPr>
          <a:xfrm>
            <a:off x="8552082" y="4225255"/>
            <a:ext cx="914400" cy="230832"/>
          </a:xfrm>
          <a:prstGeom prst="rect">
            <a:avLst/>
          </a:prstGeom>
          <a:noFill/>
        </p:spPr>
        <p:txBody>
          <a:bodyPr wrap="square" rtlCol="0">
            <a:spAutoFit/>
          </a:bodyPr>
          <a:lstStyle/>
          <a:p>
            <a:r>
              <a:rPr lang="en-US" sz="900" b="1" dirty="0"/>
              <a:t>Low Threshold</a:t>
            </a:r>
          </a:p>
        </p:txBody>
      </p:sp>
      <p:sp>
        <p:nvSpPr>
          <p:cNvPr id="14" name="TextBox 13">
            <a:extLst>
              <a:ext uri="{FF2B5EF4-FFF2-40B4-BE49-F238E27FC236}">
                <a16:creationId xmlns:a16="http://schemas.microsoft.com/office/drawing/2014/main" id="{13DD589D-266C-6547-AFFF-F661F1CA7BE7}"/>
              </a:ext>
            </a:extLst>
          </p:cNvPr>
          <p:cNvSpPr txBox="1"/>
          <p:nvPr/>
        </p:nvSpPr>
        <p:spPr>
          <a:xfrm>
            <a:off x="7242071" y="6023419"/>
            <a:ext cx="914400" cy="230832"/>
          </a:xfrm>
          <a:prstGeom prst="rect">
            <a:avLst/>
          </a:prstGeom>
          <a:noFill/>
        </p:spPr>
        <p:txBody>
          <a:bodyPr wrap="square" rtlCol="0">
            <a:spAutoFit/>
          </a:bodyPr>
          <a:lstStyle/>
          <a:p>
            <a:r>
              <a:rPr lang="en-US" sz="900" b="1" dirty="0"/>
              <a:t>High Threshold</a:t>
            </a:r>
          </a:p>
        </p:txBody>
      </p:sp>
      <p:sp>
        <p:nvSpPr>
          <p:cNvPr id="12" name="TextBox 11">
            <a:extLst>
              <a:ext uri="{FF2B5EF4-FFF2-40B4-BE49-F238E27FC236}">
                <a16:creationId xmlns:a16="http://schemas.microsoft.com/office/drawing/2014/main" id="{C7C32A34-CA46-D74D-AA45-2D38056245CF}"/>
              </a:ext>
            </a:extLst>
          </p:cNvPr>
          <p:cNvSpPr txBox="1"/>
          <p:nvPr/>
        </p:nvSpPr>
        <p:spPr>
          <a:xfrm rot="18665804">
            <a:off x="6593460" y="4186782"/>
            <a:ext cx="673700" cy="307777"/>
          </a:xfrm>
          <a:prstGeom prst="rect">
            <a:avLst/>
          </a:prstGeom>
          <a:noFill/>
        </p:spPr>
        <p:txBody>
          <a:bodyPr wrap="square" rtlCol="0">
            <a:spAutoFit/>
          </a:bodyPr>
          <a:lstStyle/>
          <a:p>
            <a:r>
              <a:rPr lang="en-US" sz="1400" dirty="0">
                <a:solidFill>
                  <a:srgbClr val="0070C0"/>
                </a:solidFill>
              </a:rPr>
              <a:t>Recall</a:t>
            </a:r>
          </a:p>
        </p:txBody>
      </p:sp>
      <p:sp>
        <p:nvSpPr>
          <p:cNvPr id="15" name="TextBox 14">
            <a:extLst>
              <a:ext uri="{FF2B5EF4-FFF2-40B4-BE49-F238E27FC236}">
                <a16:creationId xmlns:a16="http://schemas.microsoft.com/office/drawing/2014/main" id="{D7D49857-F54A-7B4F-97B4-553B518E0CC0}"/>
              </a:ext>
            </a:extLst>
          </p:cNvPr>
          <p:cNvSpPr txBox="1"/>
          <p:nvPr/>
        </p:nvSpPr>
        <p:spPr>
          <a:xfrm rot="18665804">
            <a:off x="8914054" y="6370393"/>
            <a:ext cx="462463" cy="307777"/>
          </a:xfrm>
          <a:prstGeom prst="rect">
            <a:avLst/>
          </a:prstGeom>
          <a:noFill/>
        </p:spPr>
        <p:txBody>
          <a:bodyPr wrap="square" rtlCol="0">
            <a:spAutoFit/>
          </a:bodyPr>
          <a:lstStyle/>
          <a:p>
            <a:r>
              <a:rPr lang="en-US" sz="1400" dirty="0">
                <a:solidFill>
                  <a:srgbClr val="0070C0"/>
                </a:solidFill>
              </a:rPr>
              <a:t>FPR</a:t>
            </a:r>
          </a:p>
        </p:txBody>
      </p:sp>
      <p:sp>
        <p:nvSpPr>
          <p:cNvPr id="17" name="TextBox 16">
            <a:extLst>
              <a:ext uri="{FF2B5EF4-FFF2-40B4-BE49-F238E27FC236}">
                <a16:creationId xmlns:a16="http://schemas.microsoft.com/office/drawing/2014/main" id="{D6E63C8F-DBAC-0D4F-B95D-B7BF5F88B633}"/>
              </a:ext>
            </a:extLst>
          </p:cNvPr>
          <p:cNvSpPr txBox="1"/>
          <p:nvPr/>
        </p:nvSpPr>
        <p:spPr>
          <a:xfrm>
            <a:off x="7589251" y="1341021"/>
            <a:ext cx="907178" cy="369332"/>
          </a:xfrm>
          <a:prstGeom prst="rect">
            <a:avLst/>
          </a:prstGeom>
          <a:noFill/>
        </p:spPr>
        <p:txBody>
          <a:bodyPr wrap="square" rtlCol="0">
            <a:spAutoFit/>
          </a:bodyPr>
          <a:lstStyle/>
          <a:p>
            <a:r>
              <a:rPr lang="en-US" b="1" dirty="0">
                <a:solidFill>
                  <a:srgbClr val="0070C0"/>
                </a:solidFill>
              </a:rPr>
              <a:t>Planes</a:t>
            </a:r>
          </a:p>
        </p:txBody>
      </p:sp>
      <p:sp>
        <p:nvSpPr>
          <p:cNvPr id="19" name="TextBox 18">
            <a:extLst>
              <a:ext uri="{FF2B5EF4-FFF2-40B4-BE49-F238E27FC236}">
                <a16:creationId xmlns:a16="http://schemas.microsoft.com/office/drawing/2014/main" id="{0FC215BA-CEB4-F646-8283-171497A3B440}"/>
              </a:ext>
            </a:extLst>
          </p:cNvPr>
          <p:cNvSpPr txBox="1"/>
          <p:nvPr/>
        </p:nvSpPr>
        <p:spPr>
          <a:xfrm>
            <a:off x="7623464" y="1929204"/>
            <a:ext cx="907178" cy="369332"/>
          </a:xfrm>
          <a:prstGeom prst="rect">
            <a:avLst/>
          </a:prstGeom>
          <a:noFill/>
        </p:spPr>
        <p:txBody>
          <a:bodyPr wrap="square" rtlCol="0">
            <a:spAutoFit/>
          </a:bodyPr>
          <a:lstStyle/>
          <a:p>
            <a:r>
              <a:rPr lang="en-US" b="1" dirty="0">
                <a:solidFill>
                  <a:srgbClr val="0070C0"/>
                </a:solidFill>
              </a:rPr>
              <a:t>Noise</a:t>
            </a:r>
          </a:p>
        </p:txBody>
      </p:sp>
      <p:sp>
        <p:nvSpPr>
          <p:cNvPr id="18" name="Right Arrow 17">
            <a:extLst>
              <a:ext uri="{FF2B5EF4-FFF2-40B4-BE49-F238E27FC236}">
                <a16:creationId xmlns:a16="http://schemas.microsoft.com/office/drawing/2014/main" id="{A10EDF36-1734-F945-8DCD-FB34895AD268}"/>
              </a:ext>
            </a:extLst>
          </p:cNvPr>
          <p:cNvSpPr/>
          <p:nvPr/>
        </p:nvSpPr>
        <p:spPr>
          <a:xfrm>
            <a:off x="8540652" y="1468537"/>
            <a:ext cx="593203"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a:extLst>
              <a:ext uri="{FF2B5EF4-FFF2-40B4-BE49-F238E27FC236}">
                <a16:creationId xmlns:a16="http://schemas.microsoft.com/office/drawing/2014/main" id="{7F2190E6-265D-ED48-BC74-67E8CDE44D05}"/>
              </a:ext>
            </a:extLst>
          </p:cNvPr>
          <p:cNvSpPr/>
          <p:nvPr/>
        </p:nvSpPr>
        <p:spPr>
          <a:xfrm>
            <a:off x="8533032" y="2043847"/>
            <a:ext cx="593203" cy="1846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77283C55-8993-994C-A8BE-5032944D0F0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572224" y="46353"/>
            <a:ext cx="2113226" cy="954220"/>
          </a:xfrm>
          <a:prstGeom prst="rect">
            <a:avLst/>
          </a:prstGeom>
        </p:spPr>
      </p:pic>
      <p:sp>
        <p:nvSpPr>
          <p:cNvPr id="25" name="TextBox 24">
            <a:extLst>
              <a:ext uri="{FF2B5EF4-FFF2-40B4-BE49-F238E27FC236}">
                <a16:creationId xmlns:a16="http://schemas.microsoft.com/office/drawing/2014/main" id="{C6EFCEE2-B8F0-D845-AD64-D7DF33CEA1F6}"/>
              </a:ext>
            </a:extLst>
          </p:cNvPr>
          <p:cNvSpPr txBox="1"/>
          <p:nvPr/>
        </p:nvSpPr>
        <p:spPr>
          <a:xfrm>
            <a:off x="7061548" y="2835889"/>
            <a:ext cx="2128172" cy="377582"/>
          </a:xfrm>
          <a:prstGeom prst="rect">
            <a:avLst/>
          </a:prstGeom>
          <a:noFill/>
        </p:spPr>
        <p:txBody>
          <a:bodyPr wrap="square" rtlCol="0">
            <a:spAutoFit/>
          </a:bodyPr>
          <a:lstStyle/>
          <a:p>
            <a:r>
              <a:rPr lang="en-US" b="1" dirty="0">
                <a:solidFill>
                  <a:srgbClr val="FF0000"/>
                </a:solidFill>
              </a:rPr>
              <a:t>Selecting Threshold</a:t>
            </a:r>
          </a:p>
        </p:txBody>
      </p:sp>
      <p:sp>
        <p:nvSpPr>
          <p:cNvPr id="26" name="TextBox 25">
            <a:extLst>
              <a:ext uri="{FF2B5EF4-FFF2-40B4-BE49-F238E27FC236}">
                <a16:creationId xmlns:a16="http://schemas.microsoft.com/office/drawing/2014/main" id="{4EC0EFC6-BE5C-3942-B979-AD154D7DC586}"/>
              </a:ext>
            </a:extLst>
          </p:cNvPr>
          <p:cNvSpPr txBox="1"/>
          <p:nvPr/>
        </p:nvSpPr>
        <p:spPr>
          <a:xfrm>
            <a:off x="6534143" y="58306"/>
            <a:ext cx="2733960" cy="923330"/>
          </a:xfrm>
          <a:prstGeom prst="rect">
            <a:avLst/>
          </a:prstGeom>
          <a:noFill/>
        </p:spPr>
        <p:txBody>
          <a:bodyPr wrap="square" rtlCol="0">
            <a:spAutoFit/>
          </a:bodyPr>
          <a:lstStyle/>
          <a:p>
            <a:r>
              <a:rPr lang="en-US" dirty="0"/>
              <a:t>Radar detects planes.</a:t>
            </a:r>
          </a:p>
          <a:p>
            <a:r>
              <a:rPr lang="en-US" dirty="0"/>
              <a:t>It need to separate</a:t>
            </a:r>
          </a:p>
          <a:p>
            <a:r>
              <a:rPr lang="en-US" dirty="0"/>
              <a:t>"plane" signals from noise.</a:t>
            </a:r>
          </a:p>
        </p:txBody>
      </p:sp>
      <p:pic>
        <p:nvPicPr>
          <p:cNvPr id="1026" name="Picture 2">
            <a:extLst>
              <a:ext uri="{FF2B5EF4-FFF2-40B4-BE49-F238E27FC236}">
                <a16:creationId xmlns:a16="http://schemas.microsoft.com/office/drawing/2014/main" id="{2BC20A43-B20A-C048-84DD-1B9000CBD431}"/>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a:stretch/>
        </p:blipFill>
        <p:spPr bwMode="auto">
          <a:xfrm>
            <a:off x="2778748" y="5882551"/>
            <a:ext cx="2112554" cy="732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0777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249168" y="238705"/>
            <a:ext cx="4564879" cy="5950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Confusion Matrix</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4D8283FA-2D57-6143-BD4D-5E14DD32FD69}"/>
              </a:ext>
            </a:extLst>
          </p:cNvPr>
          <p:cNvPicPr>
            <a:picLocks noChangeAspect="1"/>
          </p:cNvPicPr>
          <p:nvPr/>
        </p:nvPicPr>
        <p:blipFill>
          <a:blip r:embed="rId3"/>
          <a:stretch>
            <a:fillRect/>
          </a:stretch>
        </p:blipFill>
        <p:spPr>
          <a:xfrm>
            <a:off x="8727140" y="0"/>
            <a:ext cx="3248213" cy="2817727"/>
          </a:xfrm>
          <a:prstGeom prst="rect">
            <a:avLst/>
          </a:prstGeom>
        </p:spPr>
      </p:pic>
      <p:pic>
        <p:nvPicPr>
          <p:cNvPr id="5" name="Picture 4">
            <a:extLst>
              <a:ext uri="{FF2B5EF4-FFF2-40B4-BE49-F238E27FC236}">
                <a16:creationId xmlns:a16="http://schemas.microsoft.com/office/drawing/2014/main" id="{FB4BAF2C-0C1A-F448-A098-8A465864D8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705600" y="3012140"/>
            <a:ext cx="5486400" cy="3657600"/>
          </a:xfrm>
          <a:prstGeom prst="rect">
            <a:avLst/>
          </a:prstGeom>
        </p:spPr>
      </p:pic>
      <p:sp>
        <p:nvSpPr>
          <p:cNvPr id="6" name="TextBox 5">
            <a:extLst>
              <a:ext uri="{FF2B5EF4-FFF2-40B4-BE49-F238E27FC236}">
                <a16:creationId xmlns:a16="http://schemas.microsoft.com/office/drawing/2014/main" id="{0776A3DB-E3D6-044A-B6B6-0333CC961AFA}"/>
              </a:ext>
            </a:extLst>
          </p:cNvPr>
          <p:cNvSpPr txBox="1"/>
          <p:nvPr/>
        </p:nvSpPr>
        <p:spPr>
          <a:xfrm>
            <a:off x="789290" y="2242844"/>
            <a:ext cx="5916310" cy="3108543"/>
          </a:xfrm>
          <a:prstGeom prst="rect">
            <a:avLst/>
          </a:prstGeom>
          <a:noFill/>
        </p:spPr>
        <p:txBody>
          <a:bodyPr wrap="square" rtlCol="0">
            <a:spAutoFit/>
          </a:bodyPr>
          <a:lstStyle/>
          <a:p>
            <a:r>
              <a:rPr lang="en-US" sz="1400" b="1" dirty="0">
                <a:solidFill>
                  <a:srgbClr val="00B0F0"/>
                </a:solidFill>
                <a:latin typeface="Consolas" panose="020B0609020204030204" pitchFamily="49" charset="0"/>
                <a:cs typeface="Consolas" panose="020B0609020204030204" pitchFamily="49" charset="0"/>
              </a:rPr>
              <a:t>from </a:t>
            </a:r>
            <a:r>
              <a:rPr lang="en-US" sz="1400" b="1" dirty="0" err="1">
                <a:solidFill>
                  <a:srgbClr val="00B0F0"/>
                </a:solidFill>
                <a:latin typeface="Consolas" panose="020B0609020204030204" pitchFamily="49" charset="0"/>
                <a:cs typeface="Consolas" panose="020B0609020204030204" pitchFamily="49" charset="0"/>
              </a:rPr>
              <a:t>sklearn</a:t>
            </a:r>
            <a:r>
              <a:rPr lang="en-US" sz="1400" b="1" dirty="0">
                <a:solidFill>
                  <a:srgbClr val="00B0F0"/>
                </a:solidFill>
                <a:latin typeface="Consolas" panose="020B0609020204030204" pitchFamily="49" charset="0"/>
                <a:cs typeface="Consolas" panose="020B0609020204030204" pitchFamily="49" charset="0"/>
              </a:rPr>
              <a:t> import metrics</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a:solidFill>
                  <a:srgbClr val="00B0F0"/>
                </a:solidFill>
                <a:latin typeface="Consolas" panose="020B0609020204030204" pitchFamily="49" charset="0"/>
                <a:cs typeface="Consolas" panose="020B0609020204030204" pitchFamily="49" charset="0"/>
              </a:rPr>
              <a:t>expected = target</a:t>
            </a:r>
          </a:p>
          <a:p>
            <a:r>
              <a:rPr lang="en-US" sz="1400" b="1" dirty="0">
                <a:solidFill>
                  <a:srgbClr val="00B0F0"/>
                </a:solidFill>
                <a:latin typeface="Consolas" panose="020B0609020204030204" pitchFamily="49" charset="0"/>
                <a:cs typeface="Consolas" panose="020B0609020204030204" pitchFamily="49" charset="0"/>
              </a:rPr>
              <a:t>predicted = </a:t>
            </a:r>
            <a:r>
              <a:rPr lang="en-US" sz="1400" b="1" dirty="0" err="1">
                <a:solidFill>
                  <a:srgbClr val="00B0F0"/>
                </a:solidFill>
                <a:latin typeface="Consolas" panose="020B0609020204030204" pitchFamily="49" charset="0"/>
                <a:cs typeface="Consolas" panose="020B0609020204030204" pitchFamily="49" charset="0"/>
              </a:rPr>
              <a:t>model.predict</a:t>
            </a:r>
            <a:r>
              <a:rPr lang="en-US" sz="1400" b="1" dirty="0">
                <a:solidFill>
                  <a:srgbClr val="00B0F0"/>
                </a:solidFill>
                <a:latin typeface="Consolas" panose="020B0609020204030204" pitchFamily="49" charset="0"/>
                <a:cs typeface="Consolas" panose="020B0609020204030204" pitchFamily="49" charset="0"/>
              </a:rPr>
              <a:t>(data)</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err="1">
                <a:solidFill>
                  <a:srgbClr val="00B0F0"/>
                </a:solidFill>
                <a:latin typeface="Consolas" panose="020B0609020204030204" pitchFamily="49" charset="0"/>
                <a:cs typeface="Consolas" panose="020B0609020204030204" pitchFamily="49" charset="0"/>
              </a:rPr>
              <a:t>metrics.precision_score</a:t>
            </a:r>
            <a:r>
              <a:rPr lang="en-US" sz="1400" b="1" dirty="0">
                <a:solidFill>
                  <a:srgbClr val="00B0F0"/>
                </a:solidFill>
                <a:latin typeface="Consolas" panose="020B0609020204030204" pitchFamily="49" charset="0"/>
                <a:cs typeface="Consolas" panose="020B0609020204030204" pitchFamily="49" charset="0"/>
              </a:rPr>
              <a:t>(expected, predicted)</a:t>
            </a:r>
          </a:p>
          <a:p>
            <a:r>
              <a:rPr lang="en-US" sz="1400" b="1" dirty="0" err="1">
                <a:solidFill>
                  <a:srgbClr val="00B0F0"/>
                </a:solidFill>
                <a:latin typeface="Consolas" panose="020B0609020204030204" pitchFamily="49" charset="0"/>
                <a:cs typeface="Consolas" panose="020B0609020204030204" pitchFamily="49" charset="0"/>
              </a:rPr>
              <a:t>metrics.recall_score</a:t>
            </a:r>
            <a:r>
              <a:rPr lang="en-US" sz="1400" b="1" dirty="0">
                <a:solidFill>
                  <a:srgbClr val="00B0F0"/>
                </a:solidFill>
                <a:latin typeface="Consolas" panose="020B0609020204030204" pitchFamily="49" charset="0"/>
                <a:cs typeface="Consolas" panose="020B0609020204030204" pitchFamily="49" charset="0"/>
              </a:rPr>
              <a:t>(expected, predicted)</a:t>
            </a:r>
          </a:p>
          <a:p>
            <a:r>
              <a:rPr lang="en-US" sz="1400" b="1" dirty="0" err="1">
                <a:solidFill>
                  <a:srgbClr val="00B0F0"/>
                </a:solidFill>
                <a:latin typeface="Consolas" panose="020B0609020204030204" pitchFamily="49" charset="0"/>
                <a:cs typeface="Consolas" panose="020B0609020204030204" pitchFamily="49" charset="0"/>
              </a:rPr>
              <a:t>metrics.roc_curve</a:t>
            </a:r>
            <a:r>
              <a:rPr lang="en-US" sz="1400" b="1" dirty="0">
                <a:solidFill>
                  <a:srgbClr val="00B0F0"/>
                </a:solidFill>
                <a:latin typeface="Consolas" panose="020B0609020204030204" pitchFamily="49" charset="0"/>
                <a:cs typeface="Consolas" panose="020B0609020204030204" pitchFamily="49" charset="0"/>
              </a:rPr>
              <a:t>(expected, predicted)</a:t>
            </a:r>
          </a:p>
          <a:p>
            <a:r>
              <a:rPr lang="en-US" sz="1400" b="1" dirty="0" err="1">
                <a:solidFill>
                  <a:srgbClr val="00B0F0"/>
                </a:solidFill>
                <a:latin typeface="Consolas" panose="020B0609020204030204" pitchFamily="49" charset="0"/>
                <a:cs typeface="Consolas" panose="020B0609020204030204" pitchFamily="49" charset="0"/>
              </a:rPr>
              <a:t>metrics.roc_auc_score</a:t>
            </a:r>
            <a:r>
              <a:rPr lang="en-US" sz="1400" b="1" dirty="0">
                <a:solidFill>
                  <a:srgbClr val="00B0F0"/>
                </a:solidFill>
                <a:latin typeface="Consolas" panose="020B0609020204030204" pitchFamily="49" charset="0"/>
                <a:cs typeface="Consolas" panose="020B0609020204030204" pitchFamily="49" charset="0"/>
              </a:rPr>
              <a:t>(expected, predicted)</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err="1">
                <a:solidFill>
                  <a:srgbClr val="00B0F0"/>
                </a:solidFill>
                <a:latin typeface="Consolas" panose="020B0609020204030204" pitchFamily="49" charset="0"/>
                <a:cs typeface="Consolas" panose="020B0609020204030204" pitchFamily="49" charset="0"/>
              </a:rPr>
              <a:t>metrics.confusion_matrix</a:t>
            </a:r>
            <a:r>
              <a:rPr lang="en-US" sz="1400" b="1" dirty="0">
                <a:solidFill>
                  <a:srgbClr val="00B0F0"/>
                </a:solidFill>
                <a:latin typeface="Consolas" panose="020B0609020204030204" pitchFamily="49" charset="0"/>
                <a:cs typeface="Consolas" panose="020B0609020204030204" pitchFamily="49" charset="0"/>
              </a:rPr>
              <a:t>(expected, predicted)</a:t>
            </a:r>
          </a:p>
          <a:p>
            <a:endParaRPr lang="en-US" sz="1400" b="1" dirty="0">
              <a:solidFill>
                <a:srgbClr val="00B0F0"/>
              </a:solidFill>
              <a:latin typeface="Consolas" panose="020B0609020204030204" pitchFamily="49" charset="0"/>
              <a:cs typeface="Consolas" panose="020B0609020204030204" pitchFamily="49" charset="0"/>
            </a:endParaRPr>
          </a:p>
          <a:p>
            <a:r>
              <a:rPr lang="en-US" sz="1400" b="1" dirty="0">
                <a:solidFill>
                  <a:srgbClr val="00B0F0"/>
                </a:solidFill>
                <a:latin typeface="Consolas" panose="020B0609020204030204" pitchFamily="49" charset="0"/>
                <a:cs typeface="Consolas" panose="020B0609020204030204" pitchFamily="49" charset="0"/>
              </a:rPr>
              <a:t>[[194156   4864]</a:t>
            </a:r>
          </a:p>
          <a:p>
            <a:r>
              <a:rPr lang="en-US" sz="1400" b="1" dirty="0">
                <a:solidFill>
                  <a:srgbClr val="00B0F0"/>
                </a:solidFill>
                <a:latin typeface="Consolas" panose="020B0609020204030204" pitchFamily="49" charset="0"/>
                <a:cs typeface="Consolas" panose="020B0609020204030204" pitchFamily="49" charset="0"/>
              </a:rPr>
              <a:t> [    23    321]]</a:t>
            </a:r>
          </a:p>
        </p:txBody>
      </p:sp>
      <p:sp>
        <p:nvSpPr>
          <p:cNvPr id="7" name="TextBox 6">
            <a:extLst>
              <a:ext uri="{FF2B5EF4-FFF2-40B4-BE49-F238E27FC236}">
                <a16:creationId xmlns:a16="http://schemas.microsoft.com/office/drawing/2014/main" id="{765B8119-CB34-004A-8BAF-2F2E2895F4D1}"/>
              </a:ext>
            </a:extLst>
          </p:cNvPr>
          <p:cNvSpPr txBox="1"/>
          <p:nvPr/>
        </p:nvSpPr>
        <p:spPr>
          <a:xfrm>
            <a:off x="249168" y="919405"/>
            <a:ext cx="8228910" cy="1323439"/>
          </a:xfrm>
          <a:prstGeom prst="rect">
            <a:avLst/>
          </a:prstGeom>
          <a:noFill/>
        </p:spPr>
        <p:txBody>
          <a:bodyPr wrap="square" rtlCol="0">
            <a:spAutoFit/>
          </a:bodyPr>
          <a:lstStyle/>
          <a:p>
            <a:r>
              <a:rPr lang="en-US" sz="2000" dirty="0"/>
              <a:t>For a simple binary classifier we are predicting one of two possibilities (Yes/No, Positive/Negative, Plane/No-Plane, Normal/Abnormal, etc.).</a:t>
            </a:r>
          </a:p>
          <a:p>
            <a:endParaRPr lang="en-US" sz="2000" dirty="0"/>
          </a:p>
          <a:p>
            <a:r>
              <a:rPr lang="en-US" sz="2000" dirty="0"/>
              <a:t>So we construct a 2x2 matrix to visualize True &amp; False Positives and Negatives.</a:t>
            </a:r>
          </a:p>
        </p:txBody>
      </p:sp>
      <p:sp>
        <p:nvSpPr>
          <p:cNvPr id="8" name="Google Shape;88;p13">
            <a:extLst>
              <a:ext uri="{FF2B5EF4-FFF2-40B4-BE49-F238E27FC236}">
                <a16:creationId xmlns:a16="http://schemas.microsoft.com/office/drawing/2014/main" id="{2B1BDB6E-ED89-9444-9CFB-7D7AF5C8172F}"/>
              </a:ext>
            </a:extLst>
          </p:cNvPr>
          <p:cNvSpPr txBox="1"/>
          <p:nvPr/>
        </p:nvSpPr>
        <p:spPr>
          <a:xfrm>
            <a:off x="149086" y="5717894"/>
            <a:ext cx="7270286" cy="11026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i="0" u="none" strike="noStrike" cap="none" dirty="0">
                <a:solidFill>
                  <a:schemeClr val="dk1"/>
                </a:solidFill>
                <a:latin typeface="Calibri"/>
                <a:ea typeface="Calibri"/>
                <a:cs typeface="Calibri"/>
                <a:sym typeface="Calibri"/>
              </a:rPr>
              <a:t>Accuracy  =  sum(Diagonal) / sum(ALL)  =  sum(Correct) / sum(ALL)</a:t>
            </a:r>
          </a:p>
          <a:p>
            <a:pPr marL="0" marR="0" lvl="0" indent="0" algn="l" rtl="0">
              <a:spcBef>
                <a:spcPts val="0"/>
              </a:spcBef>
              <a:spcAft>
                <a:spcPts val="0"/>
              </a:spcAft>
              <a:buNone/>
            </a:pPr>
            <a:r>
              <a:rPr lang="en-US" sz="2000" b="1" dirty="0">
                <a:solidFill>
                  <a:schemeClr val="dk1"/>
                </a:solidFill>
                <a:latin typeface="Calibri"/>
                <a:cs typeface="Calibri"/>
                <a:sym typeface="Calibri"/>
              </a:rPr>
              <a:t>Precision  =  TP / (TP+FP)</a:t>
            </a:r>
          </a:p>
          <a:p>
            <a:pPr marL="0" marR="0" lvl="0" indent="0" algn="l" rtl="0">
              <a:spcBef>
                <a:spcPts val="0"/>
              </a:spcBef>
              <a:spcAft>
                <a:spcPts val="0"/>
              </a:spcAft>
              <a:buNone/>
            </a:pPr>
            <a:r>
              <a:rPr lang="en-US" sz="2000" b="1" dirty="0">
                <a:solidFill>
                  <a:schemeClr val="dk1"/>
                </a:solidFill>
                <a:latin typeface="Calibri"/>
                <a:cs typeface="Calibri"/>
                <a:sym typeface="Calibri"/>
              </a:rPr>
              <a:t>Recall  =  TP / (TP+FN)  =  TP / </a:t>
            </a:r>
            <a:r>
              <a:rPr lang="en-US" sz="2000" b="1" dirty="0" err="1">
                <a:solidFill>
                  <a:schemeClr val="dk1"/>
                </a:solidFill>
                <a:latin typeface="Calibri"/>
                <a:cs typeface="Calibri"/>
                <a:sym typeface="Calibri"/>
              </a:rPr>
              <a:t>All_Actual_Positives</a:t>
            </a:r>
            <a:endParaRPr sz="2000" dirty="0"/>
          </a:p>
          <a:p>
            <a:pPr marL="0" marR="0" lvl="0" indent="0" algn="l" rtl="0">
              <a:spcBef>
                <a:spcPts val="0"/>
              </a:spcBef>
              <a:spcAft>
                <a:spcPts val="0"/>
              </a:spcAft>
              <a:buNone/>
            </a:pPr>
            <a:endParaRPr sz="20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4208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9ED96F6-B9F8-BF4C-B20A-A39A351EF207}"/>
              </a:ext>
            </a:extLst>
          </p:cNvPr>
          <p:cNvSpPr txBox="1"/>
          <p:nvPr/>
        </p:nvSpPr>
        <p:spPr>
          <a:xfrm>
            <a:off x="0" y="820270"/>
            <a:ext cx="5552356" cy="461665"/>
          </a:xfrm>
          <a:prstGeom prst="rect">
            <a:avLst/>
          </a:prstGeom>
          <a:noFill/>
        </p:spPr>
        <p:txBody>
          <a:bodyPr wrap="square" rtlCol="0">
            <a:spAutoFit/>
          </a:bodyPr>
          <a:lstStyle/>
          <a:p>
            <a:r>
              <a:rPr lang="en-US" sz="2400" b="1" dirty="0">
                <a:solidFill>
                  <a:srgbClr val="0070C0"/>
                </a:solidFill>
              </a:rPr>
              <a:t>Overfitting and Regularization</a:t>
            </a:r>
          </a:p>
        </p:txBody>
      </p:sp>
      <p:pic>
        <p:nvPicPr>
          <p:cNvPr id="7" name="Picture 6">
            <a:extLst>
              <a:ext uri="{FF2B5EF4-FFF2-40B4-BE49-F238E27FC236}">
                <a16:creationId xmlns:a16="http://schemas.microsoft.com/office/drawing/2014/main" id="{DC55188E-F5B6-4F4A-8515-FFE012123F95}"/>
              </a:ext>
            </a:extLst>
          </p:cNvPr>
          <p:cNvPicPr>
            <a:picLocks noChangeAspect="1"/>
          </p:cNvPicPr>
          <p:nvPr/>
        </p:nvPicPr>
        <p:blipFill>
          <a:blip r:embed="rId2"/>
          <a:stretch>
            <a:fillRect/>
          </a:stretch>
        </p:blipFill>
        <p:spPr>
          <a:xfrm>
            <a:off x="5707287" y="820270"/>
            <a:ext cx="6275536" cy="5007534"/>
          </a:xfrm>
          <a:prstGeom prst="rect">
            <a:avLst/>
          </a:prstGeom>
        </p:spPr>
      </p:pic>
      <p:sp>
        <p:nvSpPr>
          <p:cNvPr id="8" name="TextBox 7">
            <a:extLst>
              <a:ext uri="{FF2B5EF4-FFF2-40B4-BE49-F238E27FC236}">
                <a16:creationId xmlns:a16="http://schemas.microsoft.com/office/drawing/2014/main" id="{A28F7B91-9715-794E-9CC4-684BD2488D5D}"/>
              </a:ext>
            </a:extLst>
          </p:cNvPr>
          <p:cNvSpPr txBox="1"/>
          <p:nvPr/>
        </p:nvSpPr>
        <p:spPr>
          <a:xfrm>
            <a:off x="73526" y="1404280"/>
            <a:ext cx="5405304" cy="4816703"/>
          </a:xfrm>
          <a:prstGeom prst="rect">
            <a:avLst/>
          </a:prstGeom>
          <a:noFill/>
        </p:spPr>
        <p:txBody>
          <a:bodyPr wrap="square" rtlCol="0">
            <a:spAutoFit/>
          </a:bodyPr>
          <a:lstStyle/>
          <a:p>
            <a:r>
              <a:rPr lang="en-US" sz="2000" dirty="0"/>
              <a:t>Goal of training the model is to fit/learn a "</a:t>
            </a:r>
            <a:r>
              <a:rPr lang="en-US" sz="2000" b="1" dirty="0">
                <a:solidFill>
                  <a:srgbClr val="0070C0"/>
                </a:solidFill>
              </a:rPr>
              <a:t>regularity</a:t>
            </a:r>
            <a:r>
              <a:rPr lang="en-US" sz="2000" dirty="0"/>
              <a:t>" in the data, and to avoid fitting noise (avoid overfitting).</a:t>
            </a:r>
          </a:p>
          <a:p>
            <a:endParaRPr lang="en-US" sz="900" dirty="0"/>
          </a:p>
          <a:p>
            <a:r>
              <a:rPr lang="en-US" sz="2000" b="1" dirty="0">
                <a:solidFill>
                  <a:srgbClr val="0070C0"/>
                </a:solidFill>
              </a:rPr>
              <a:t>How do we know that we are overfitting?</a:t>
            </a:r>
          </a:p>
          <a:p>
            <a:endParaRPr lang="en-US" sz="900" dirty="0"/>
          </a:p>
          <a:p>
            <a:r>
              <a:rPr lang="en-US" sz="2000" dirty="0"/>
              <a:t>Let's split data into two sets: </a:t>
            </a:r>
          </a:p>
          <a:p>
            <a:r>
              <a:rPr lang="en-US" sz="2000" dirty="0"/>
              <a:t>    - training</a:t>
            </a:r>
          </a:p>
          <a:p>
            <a:r>
              <a:rPr lang="en-US" sz="2000" dirty="0"/>
              <a:t>    - testing</a:t>
            </a:r>
          </a:p>
          <a:p>
            <a:endParaRPr lang="en-US" sz="900" dirty="0"/>
          </a:p>
          <a:p>
            <a:r>
              <a:rPr lang="en-US" sz="2000" dirty="0"/>
              <a:t>If we </a:t>
            </a:r>
            <a:r>
              <a:rPr lang="en-US" sz="2000" b="1" dirty="0">
                <a:solidFill>
                  <a:srgbClr val="FF0000"/>
                </a:solidFill>
              </a:rPr>
              <a:t>overfit</a:t>
            </a:r>
            <a:r>
              <a:rPr lang="en-US" sz="2000" dirty="0"/>
              <a:t> on the training data (learn regularity and some noise specific to the training data), then accuracy measured on the test data may be bad</a:t>
            </a:r>
          </a:p>
          <a:p>
            <a:r>
              <a:rPr lang="en-US" sz="2000" dirty="0"/>
              <a:t>(model doesn't generalize well).</a:t>
            </a:r>
          </a:p>
          <a:p>
            <a:endParaRPr lang="en-US" sz="2000" dirty="0"/>
          </a:p>
          <a:p>
            <a:r>
              <a:rPr lang="en-US" sz="2000" dirty="0"/>
              <a:t>Solution – try to find a more "</a:t>
            </a:r>
            <a:r>
              <a:rPr lang="en-US" sz="2000" b="1" dirty="0">
                <a:solidFill>
                  <a:srgbClr val="0070C0"/>
                </a:solidFill>
              </a:rPr>
              <a:t>regular</a:t>
            </a:r>
            <a:r>
              <a:rPr lang="en-US" sz="2000" dirty="0"/>
              <a:t>" solution (less noise, less overfitting). </a:t>
            </a:r>
          </a:p>
        </p:txBody>
      </p:sp>
      <p:sp>
        <p:nvSpPr>
          <p:cNvPr id="2" name="TextBox 1">
            <a:extLst>
              <a:ext uri="{FF2B5EF4-FFF2-40B4-BE49-F238E27FC236}">
                <a16:creationId xmlns:a16="http://schemas.microsoft.com/office/drawing/2014/main" id="{9A322578-FDEE-414F-BDE4-8FBBF632D885}"/>
              </a:ext>
            </a:extLst>
          </p:cNvPr>
          <p:cNvSpPr txBox="1"/>
          <p:nvPr/>
        </p:nvSpPr>
        <p:spPr>
          <a:xfrm>
            <a:off x="6224451" y="153887"/>
            <a:ext cx="1620836" cy="738664"/>
          </a:xfrm>
          <a:prstGeom prst="rect">
            <a:avLst/>
          </a:prstGeom>
          <a:noFill/>
        </p:spPr>
        <p:txBody>
          <a:bodyPr wrap="square" rtlCol="0">
            <a:spAutoFit/>
          </a:bodyPr>
          <a:lstStyle/>
          <a:p>
            <a:r>
              <a:rPr lang="en-US" sz="1400" b="1" dirty="0">
                <a:solidFill>
                  <a:srgbClr val="0070C0"/>
                </a:solidFill>
              </a:rPr>
              <a:t>High Bias model</a:t>
            </a:r>
          </a:p>
          <a:p>
            <a:r>
              <a:rPr lang="en-US" sz="1400" dirty="0"/>
              <a:t>(underfitting,</a:t>
            </a:r>
          </a:p>
          <a:p>
            <a:r>
              <a:rPr lang="en-US" sz="1400" dirty="0"/>
              <a:t>model too simple)</a:t>
            </a:r>
          </a:p>
        </p:txBody>
      </p:sp>
      <p:sp>
        <p:nvSpPr>
          <p:cNvPr id="6" name="TextBox 5">
            <a:extLst>
              <a:ext uri="{FF2B5EF4-FFF2-40B4-BE49-F238E27FC236}">
                <a16:creationId xmlns:a16="http://schemas.microsoft.com/office/drawing/2014/main" id="{ADF20070-88EB-9941-B67D-F3F87DD3B8BD}"/>
              </a:ext>
            </a:extLst>
          </p:cNvPr>
          <p:cNvSpPr txBox="1"/>
          <p:nvPr/>
        </p:nvSpPr>
        <p:spPr>
          <a:xfrm>
            <a:off x="10058397" y="153887"/>
            <a:ext cx="1924425" cy="738664"/>
          </a:xfrm>
          <a:prstGeom prst="rect">
            <a:avLst/>
          </a:prstGeom>
          <a:noFill/>
        </p:spPr>
        <p:txBody>
          <a:bodyPr wrap="square" rtlCol="0">
            <a:spAutoFit/>
          </a:bodyPr>
          <a:lstStyle/>
          <a:p>
            <a:r>
              <a:rPr lang="en-US" sz="1400" b="1" dirty="0">
                <a:solidFill>
                  <a:srgbClr val="0070C0"/>
                </a:solidFill>
              </a:rPr>
              <a:t>High Variance model</a:t>
            </a:r>
          </a:p>
          <a:p>
            <a:r>
              <a:rPr lang="en-US" sz="1400" dirty="0"/>
              <a:t>(model too complex,</a:t>
            </a:r>
          </a:p>
          <a:p>
            <a:r>
              <a:rPr lang="en-US" sz="1400" dirty="0"/>
              <a:t>overfitting - fits noise)</a:t>
            </a:r>
          </a:p>
        </p:txBody>
      </p:sp>
      <p:sp>
        <p:nvSpPr>
          <p:cNvPr id="9" name="TextBox 8">
            <a:extLst>
              <a:ext uri="{FF2B5EF4-FFF2-40B4-BE49-F238E27FC236}">
                <a16:creationId xmlns:a16="http://schemas.microsoft.com/office/drawing/2014/main" id="{D25BC5D2-2DDE-3048-B6AA-488183D6F25E}"/>
              </a:ext>
            </a:extLst>
          </p:cNvPr>
          <p:cNvSpPr txBox="1"/>
          <p:nvPr/>
        </p:nvSpPr>
        <p:spPr>
          <a:xfrm>
            <a:off x="7952866" y="174705"/>
            <a:ext cx="1997951" cy="523220"/>
          </a:xfrm>
          <a:prstGeom prst="rect">
            <a:avLst/>
          </a:prstGeom>
          <a:noFill/>
        </p:spPr>
        <p:txBody>
          <a:bodyPr wrap="square" rtlCol="0">
            <a:spAutoFit/>
          </a:bodyPr>
          <a:lstStyle/>
          <a:p>
            <a:r>
              <a:rPr lang="en-US" sz="1400" b="1" dirty="0">
                <a:solidFill>
                  <a:srgbClr val="0070C0"/>
                </a:solidFill>
              </a:rPr>
              <a:t>Bias/Variance Trade-off</a:t>
            </a:r>
            <a:r>
              <a:rPr lang="en-US" sz="1400" dirty="0"/>
              <a:t>,</a:t>
            </a:r>
          </a:p>
          <a:p>
            <a:r>
              <a:rPr lang="en-US" sz="1400" dirty="0"/>
              <a:t>Good Generalization</a:t>
            </a:r>
          </a:p>
        </p:txBody>
      </p:sp>
      <p:sp>
        <p:nvSpPr>
          <p:cNvPr id="10" name="TextBox 9">
            <a:extLst>
              <a:ext uri="{FF2B5EF4-FFF2-40B4-BE49-F238E27FC236}">
                <a16:creationId xmlns:a16="http://schemas.microsoft.com/office/drawing/2014/main" id="{407D040E-1D2A-D245-B116-C1E8E4542ED0}"/>
              </a:ext>
            </a:extLst>
          </p:cNvPr>
          <p:cNvSpPr txBox="1"/>
          <p:nvPr/>
        </p:nvSpPr>
        <p:spPr>
          <a:xfrm>
            <a:off x="0" y="171986"/>
            <a:ext cx="5552356" cy="584775"/>
          </a:xfrm>
          <a:prstGeom prst="rect">
            <a:avLst/>
          </a:prstGeom>
          <a:noFill/>
        </p:spPr>
        <p:txBody>
          <a:bodyPr wrap="square" rtlCol="0">
            <a:spAutoFit/>
          </a:bodyPr>
          <a:lstStyle/>
          <a:p>
            <a:r>
              <a:rPr lang="en-US" sz="3200" b="1" dirty="0">
                <a:solidFill>
                  <a:srgbClr val="0070C0"/>
                </a:solidFill>
              </a:rPr>
              <a:t>How to find "REGULARITY"</a:t>
            </a:r>
          </a:p>
        </p:txBody>
      </p:sp>
    </p:spTree>
    <p:extLst>
      <p:ext uri="{BB962C8B-B14F-4D97-AF65-F5344CB8AC3E}">
        <p14:creationId xmlns:p14="http://schemas.microsoft.com/office/powerpoint/2010/main" val="3585785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C8FF49-E0F7-7C42-B609-D2B6B7D50F70}"/>
              </a:ext>
            </a:extLst>
          </p:cNvPr>
          <p:cNvSpPr txBox="1"/>
          <p:nvPr/>
        </p:nvSpPr>
        <p:spPr>
          <a:xfrm>
            <a:off x="1013300" y="1305341"/>
            <a:ext cx="10165400" cy="4247317"/>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Supervised ML</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Regression (predictions/forecasting – market, weather, popularity, life expectancy, etc.)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Classification (image, diagnostics, fraud detection, customer retention, etc.)</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Unsupervised ML</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Dimensionality Reduction (structure discovery, PCA (Principal Component Analysis),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                                           feature extraction, meaningful compression, data visualization)</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Clustering (Recommender Systems, Customer Segmentation, Targeted Marketing)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Language Translation</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Reinforcement Learning</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Real-Time Decisions (Games, Self-Driving Cars, etc.)</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Robotics (complex real-time navigation and movement)</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Learning tasks and skills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Games</a:t>
            </a:r>
          </a:p>
        </p:txBody>
      </p:sp>
      <p:sp>
        <p:nvSpPr>
          <p:cNvPr id="3" name="TextBox 2">
            <a:extLst>
              <a:ext uri="{FF2B5EF4-FFF2-40B4-BE49-F238E27FC236}">
                <a16:creationId xmlns:a16="http://schemas.microsoft.com/office/drawing/2014/main" id="{6FF2C47F-2146-1F46-8256-6B5ABA27AFE1}"/>
              </a:ext>
            </a:extLst>
          </p:cNvPr>
          <p:cNvSpPr txBox="1"/>
          <p:nvPr/>
        </p:nvSpPr>
        <p:spPr>
          <a:xfrm>
            <a:off x="78657" y="88490"/>
            <a:ext cx="10382865"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Machine Learning Taxonomy (examples):</a:t>
            </a:r>
          </a:p>
        </p:txBody>
      </p:sp>
    </p:spTree>
    <p:extLst>
      <p:ext uri="{BB962C8B-B14F-4D97-AF65-F5344CB8AC3E}">
        <p14:creationId xmlns:p14="http://schemas.microsoft.com/office/powerpoint/2010/main" val="1677753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p:nvPr/>
        </p:nvSpPr>
        <p:spPr>
          <a:xfrm>
            <a:off x="692436" y="424175"/>
            <a:ext cx="9664861" cy="209288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Regularization:</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“any modification we make to a learning algorithm </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that is intended to reduce its generalization error </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but not its training error.”</a:t>
            </a:r>
            <a:endParaRPr sz="2800" dirty="0">
              <a:solidFill>
                <a:schemeClr val="dk1"/>
              </a:solidFill>
              <a:latin typeface="Calibri"/>
              <a:ea typeface="Calibri"/>
              <a:cs typeface="Calibri"/>
              <a:sym typeface="Calibri"/>
            </a:endParaRPr>
          </a:p>
        </p:txBody>
      </p:sp>
      <p:sp>
        <p:nvSpPr>
          <p:cNvPr id="107" name="Google Shape;107;p16"/>
          <p:cNvSpPr txBox="1"/>
          <p:nvPr/>
        </p:nvSpPr>
        <p:spPr>
          <a:xfrm>
            <a:off x="692436" y="2600222"/>
            <a:ext cx="9282896" cy="38164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Motivation:</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70C0"/>
                </a:solidFill>
                <a:latin typeface="Calibri"/>
                <a:ea typeface="Calibri"/>
                <a:cs typeface="Calibri"/>
                <a:sym typeface="Calibri"/>
              </a:rPr>
              <a:t>Imagine that we train network on different subsets of inputs.</a:t>
            </a:r>
            <a:endParaRPr/>
          </a:p>
          <a:p>
            <a:pPr marL="0" marR="0" lvl="0" indent="0" algn="l" rtl="0">
              <a:spcBef>
                <a:spcPts val="0"/>
              </a:spcBef>
              <a:spcAft>
                <a:spcPts val="0"/>
              </a:spcAft>
              <a:buNone/>
            </a:pPr>
            <a:r>
              <a:rPr lang="en-US" sz="2400">
                <a:solidFill>
                  <a:srgbClr val="0070C0"/>
                </a:solidFill>
                <a:latin typeface="Calibri"/>
                <a:ea typeface="Calibri"/>
                <a:cs typeface="Calibri"/>
                <a:sym typeface="Calibri"/>
              </a:rPr>
              <a:t>For each subset we will get different model parameters.</a:t>
            </a:r>
            <a:endParaRPr/>
          </a:p>
          <a:p>
            <a:pPr marL="0" marR="0" lvl="0" indent="0" algn="l" rtl="0">
              <a:spcBef>
                <a:spcPts val="0"/>
              </a:spcBef>
              <a:spcAft>
                <a:spcPts val="0"/>
              </a:spcAft>
              <a:buNone/>
            </a:pPr>
            <a:r>
              <a:rPr lang="en-US" sz="2400">
                <a:solidFill>
                  <a:srgbClr val="0070C0"/>
                </a:solidFill>
                <a:latin typeface="Calibri"/>
                <a:ea typeface="Calibri"/>
                <a:cs typeface="Calibri"/>
                <a:sym typeface="Calibri"/>
              </a:rPr>
              <a:t>We want to reduce the variance of these parameters between subsets.</a:t>
            </a:r>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generalization vs overfitting</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 most regularization strategies are based on regularizing estimators ... </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by trading increased bias for reduced variance.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An effective regularizer is one that makes a profitable trade, </a:t>
            </a:r>
            <a:br>
              <a:rPr lang="en-US" sz="2400">
                <a:solidFill>
                  <a:schemeClr val="dk1"/>
                </a:solidFill>
                <a:latin typeface="Calibri"/>
                <a:ea typeface="Calibri"/>
                <a:cs typeface="Calibri"/>
                <a:sym typeface="Calibri"/>
              </a:rPr>
            </a:br>
            <a:r>
              <a:rPr lang="en-US" sz="2400">
                <a:solidFill>
                  <a:schemeClr val="dk1"/>
                </a:solidFill>
                <a:latin typeface="Calibri"/>
                <a:ea typeface="Calibri"/>
                <a:cs typeface="Calibri"/>
                <a:sym typeface="Calibri"/>
              </a:rPr>
              <a:t>reducing variance significantly while not overly increasing the bias.”</a:t>
            </a:r>
            <a:endParaRPr/>
          </a:p>
        </p:txBody>
      </p:sp>
    </p:spTree>
    <p:extLst>
      <p:ext uri="{BB962C8B-B14F-4D97-AF65-F5344CB8AC3E}">
        <p14:creationId xmlns:p14="http://schemas.microsoft.com/office/powerpoint/2010/main" val="1519697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pic>
        <p:nvPicPr>
          <p:cNvPr id="113" name="Google Shape;113;p17"/>
          <p:cNvPicPr preferRelativeResize="0"/>
          <p:nvPr/>
        </p:nvPicPr>
        <p:blipFill rotWithShape="1">
          <a:blip r:embed="rId3">
            <a:alphaModFix/>
          </a:blip>
          <a:srcRect/>
          <a:stretch/>
        </p:blipFill>
        <p:spPr>
          <a:xfrm>
            <a:off x="1616990" y="0"/>
            <a:ext cx="9038701" cy="6858000"/>
          </a:xfrm>
          <a:prstGeom prst="rect">
            <a:avLst/>
          </a:prstGeom>
          <a:noFill/>
          <a:ln>
            <a:noFill/>
          </a:ln>
        </p:spPr>
      </p:pic>
      <p:cxnSp>
        <p:nvCxnSpPr>
          <p:cNvPr id="114" name="Google Shape;114;p17"/>
          <p:cNvCxnSpPr/>
          <p:nvPr/>
        </p:nvCxnSpPr>
        <p:spPr>
          <a:xfrm flipH="1">
            <a:off x="7095281" y="347241"/>
            <a:ext cx="2314937" cy="392464"/>
          </a:xfrm>
          <a:prstGeom prst="straightConnector1">
            <a:avLst/>
          </a:prstGeom>
          <a:noFill/>
          <a:ln w="41275" cap="flat" cmpd="sng">
            <a:solidFill>
              <a:srgbClr val="FF0000"/>
            </a:solidFill>
            <a:prstDash val="solid"/>
            <a:miter lim="800000"/>
            <a:headEnd type="none" w="sm" len="sm"/>
            <a:tailEnd type="triangle" w="lg" len="lg"/>
          </a:ln>
        </p:spPr>
      </p:cxnSp>
      <p:cxnSp>
        <p:nvCxnSpPr>
          <p:cNvPr id="115" name="Google Shape;115;p17"/>
          <p:cNvCxnSpPr/>
          <p:nvPr/>
        </p:nvCxnSpPr>
        <p:spPr>
          <a:xfrm rot="10800000">
            <a:off x="5486402" y="2361235"/>
            <a:ext cx="2818434" cy="671332"/>
          </a:xfrm>
          <a:prstGeom prst="straightConnector1">
            <a:avLst/>
          </a:prstGeom>
          <a:noFill/>
          <a:ln w="41275" cap="flat" cmpd="sng">
            <a:solidFill>
              <a:srgbClr val="FF0000"/>
            </a:solidFill>
            <a:prstDash val="solid"/>
            <a:miter lim="800000"/>
            <a:headEnd type="none" w="sm" len="sm"/>
            <a:tailEnd type="triangle" w="lg" len="lg"/>
          </a:ln>
        </p:spPr>
      </p:cxnSp>
      <p:cxnSp>
        <p:nvCxnSpPr>
          <p:cNvPr id="116" name="Google Shape;116;p17"/>
          <p:cNvCxnSpPr/>
          <p:nvPr/>
        </p:nvCxnSpPr>
        <p:spPr>
          <a:xfrm rot="10800000">
            <a:off x="5972539" y="1354240"/>
            <a:ext cx="2997841" cy="627634"/>
          </a:xfrm>
          <a:prstGeom prst="straightConnector1">
            <a:avLst/>
          </a:prstGeom>
          <a:noFill/>
          <a:ln w="41275" cap="flat" cmpd="sng">
            <a:solidFill>
              <a:srgbClr val="FF0000"/>
            </a:solidFill>
            <a:prstDash val="solid"/>
            <a:miter lim="800000"/>
            <a:headEnd type="none" w="sm" len="sm"/>
            <a:tailEnd type="triangle" w="lg" len="lg"/>
          </a:ln>
        </p:spPr>
      </p:cxnSp>
      <p:sp>
        <p:nvSpPr>
          <p:cNvPr id="117" name="Google Shape;117;p17"/>
          <p:cNvSpPr txBox="1"/>
          <p:nvPr/>
        </p:nvSpPr>
        <p:spPr>
          <a:xfrm>
            <a:off x="9410218" y="150471"/>
            <a:ext cx="2558005"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Minimum “cost”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without regularization</a:t>
            </a:r>
            <a:endParaRPr sz="1800">
              <a:solidFill>
                <a:schemeClr val="dk1"/>
              </a:solidFill>
              <a:latin typeface="Calibri"/>
              <a:ea typeface="Calibri"/>
              <a:cs typeface="Calibri"/>
              <a:sym typeface="Calibri"/>
            </a:endParaRPr>
          </a:p>
        </p:txBody>
      </p:sp>
      <p:sp>
        <p:nvSpPr>
          <p:cNvPr id="118" name="Google Shape;118;p17"/>
          <p:cNvSpPr txBox="1"/>
          <p:nvPr/>
        </p:nvSpPr>
        <p:spPr>
          <a:xfrm>
            <a:off x="8970380" y="1491835"/>
            <a:ext cx="260816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Compromize</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rgbClr val="0070C0"/>
                </a:solidFill>
                <a:latin typeface="Calibri"/>
                <a:ea typeface="Calibri"/>
                <a:cs typeface="Calibri"/>
                <a:sym typeface="Calibri"/>
              </a:rPr>
              <a:t>min(cost + penalty)</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Cons: bias (shift),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Pros: low variance</a:t>
            </a:r>
            <a:endParaRPr dirty="0"/>
          </a:p>
        </p:txBody>
      </p:sp>
      <p:sp>
        <p:nvSpPr>
          <p:cNvPr id="119" name="Google Shape;119;p17"/>
          <p:cNvSpPr txBox="1"/>
          <p:nvPr/>
        </p:nvSpPr>
        <p:spPr>
          <a:xfrm>
            <a:off x="8259220" y="2848171"/>
            <a:ext cx="2875626"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Minimum of the “penalty”</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regularization term</a:t>
            </a:r>
            <a:endParaRPr sz="1800">
              <a:solidFill>
                <a:schemeClr val="dk1"/>
              </a:solidFill>
              <a:latin typeface="Calibri"/>
              <a:ea typeface="Calibri"/>
              <a:cs typeface="Calibri"/>
              <a:sym typeface="Calibri"/>
            </a:endParaRPr>
          </a:p>
        </p:txBody>
      </p:sp>
      <p:pic>
        <p:nvPicPr>
          <p:cNvPr id="9" name="Picture 8">
            <a:extLst>
              <a:ext uri="{FF2B5EF4-FFF2-40B4-BE49-F238E27FC236}">
                <a16:creationId xmlns:a16="http://schemas.microsoft.com/office/drawing/2014/main" id="{FCD28F68-657C-2341-B58A-A1E3EEFAE695}"/>
              </a:ext>
            </a:extLst>
          </p:cNvPr>
          <p:cNvPicPr>
            <a:picLocks noChangeAspect="1"/>
          </p:cNvPicPr>
          <p:nvPr/>
        </p:nvPicPr>
        <p:blipFill>
          <a:blip r:embed="rId4"/>
          <a:stretch>
            <a:fillRect/>
          </a:stretch>
        </p:blipFill>
        <p:spPr>
          <a:xfrm>
            <a:off x="58833" y="1088275"/>
            <a:ext cx="3975286" cy="538819"/>
          </a:xfrm>
          <a:prstGeom prst="rect">
            <a:avLst/>
          </a:prstGeom>
        </p:spPr>
      </p:pic>
      <p:sp>
        <p:nvSpPr>
          <p:cNvPr id="2" name="TextBox 1">
            <a:extLst>
              <a:ext uri="{FF2B5EF4-FFF2-40B4-BE49-F238E27FC236}">
                <a16:creationId xmlns:a16="http://schemas.microsoft.com/office/drawing/2014/main" id="{18C2862E-1D92-7C4D-9A07-68BE5F3A2F9E}"/>
              </a:ext>
            </a:extLst>
          </p:cNvPr>
          <p:cNvSpPr txBox="1"/>
          <p:nvPr/>
        </p:nvSpPr>
        <p:spPr>
          <a:xfrm>
            <a:off x="160654" y="335137"/>
            <a:ext cx="3873464" cy="646331"/>
          </a:xfrm>
          <a:prstGeom prst="rect">
            <a:avLst/>
          </a:prstGeom>
          <a:noFill/>
        </p:spPr>
        <p:txBody>
          <a:bodyPr wrap="square" rtlCol="0">
            <a:spAutoFit/>
          </a:bodyPr>
          <a:lstStyle/>
          <a:p>
            <a:r>
              <a:rPr lang="en-US" dirty="0"/>
              <a:t>One way to do avoid overfitting can be to avoid big "weights" in the model.</a:t>
            </a:r>
          </a:p>
        </p:txBody>
      </p:sp>
    </p:spTree>
    <p:extLst>
      <p:ext uri="{BB962C8B-B14F-4D97-AF65-F5344CB8AC3E}">
        <p14:creationId xmlns:p14="http://schemas.microsoft.com/office/powerpoint/2010/main" val="1886906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8"/>
          <p:cNvSpPr txBox="1"/>
          <p:nvPr/>
        </p:nvSpPr>
        <p:spPr>
          <a:xfrm>
            <a:off x="1250067" y="219916"/>
            <a:ext cx="8461092" cy="4616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a:solidFill>
                  <a:schemeClr val="dk1"/>
                </a:solidFill>
                <a:latin typeface="Consolas"/>
                <a:ea typeface="Consolas"/>
                <a:cs typeface="Consolas"/>
                <a:sym typeface="Consolas"/>
              </a:rPr>
              <a:t>7.1. Parameter Norm Penalties</a:t>
            </a:r>
            <a:endParaRPr sz="1800">
              <a:solidFill>
                <a:schemeClr val="dk1"/>
              </a:solidFill>
              <a:latin typeface="Consolas"/>
              <a:ea typeface="Consolas"/>
              <a:cs typeface="Consolas"/>
              <a:sym typeface="Consolas"/>
            </a:endParaRPr>
          </a:p>
        </p:txBody>
      </p:sp>
      <p:pic>
        <p:nvPicPr>
          <p:cNvPr id="126" name="Google Shape;126;p18"/>
          <p:cNvPicPr preferRelativeResize="0"/>
          <p:nvPr/>
        </p:nvPicPr>
        <p:blipFill rotWithShape="1">
          <a:blip r:embed="rId3">
            <a:alphaModFix/>
          </a:blip>
          <a:srcRect/>
          <a:stretch/>
        </p:blipFill>
        <p:spPr>
          <a:xfrm>
            <a:off x="613137" y="854913"/>
            <a:ext cx="8280400" cy="3759200"/>
          </a:xfrm>
          <a:prstGeom prst="rect">
            <a:avLst/>
          </a:prstGeom>
          <a:noFill/>
          <a:ln>
            <a:noFill/>
          </a:ln>
        </p:spPr>
      </p:pic>
      <p:sp>
        <p:nvSpPr>
          <p:cNvPr id="127" name="Google Shape;127;p18"/>
          <p:cNvSpPr txBox="1"/>
          <p:nvPr/>
        </p:nvSpPr>
        <p:spPr>
          <a:xfrm>
            <a:off x="613137" y="4822463"/>
            <a:ext cx="8472990" cy="175432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Note:  θ – some (sub)set of parameters.</a:t>
            </a:r>
            <a:endParaRPr/>
          </a:p>
          <a:p>
            <a:pPr marL="0" marR="0" lvl="0" indent="0" algn="l" rtl="0">
              <a:spcBef>
                <a:spcPts val="0"/>
              </a:spcBef>
              <a:spcAft>
                <a:spcPts val="0"/>
              </a:spcAft>
              <a:buNone/>
            </a:pP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Note:  </a:t>
            </a:r>
            <a:r>
              <a:rPr lang="en-US" sz="1800">
                <a:solidFill>
                  <a:srgbClr val="FF0000"/>
                </a:solidFill>
                <a:latin typeface="Calibri"/>
                <a:ea typeface="Calibri"/>
                <a:cs typeface="Calibri"/>
                <a:sym typeface="Calibri"/>
              </a:rPr>
              <a:t>loss function </a:t>
            </a:r>
            <a:r>
              <a:rPr lang="en-US" sz="1800">
                <a:solidFill>
                  <a:schemeClr val="dk1"/>
                </a:solidFill>
                <a:latin typeface="Calibri"/>
                <a:ea typeface="Calibri"/>
                <a:cs typeface="Calibri"/>
                <a:sym typeface="Calibri"/>
              </a:rPr>
              <a:t>is a part of a </a:t>
            </a:r>
            <a:r>
              <a:rPr lang="en-US" sz="1800">
                <a:solidFill>
                  <a:srgbClr val="FF0000"/>
                </a:solidFill>
                <a:latin typeface="Calibri"/>
                <a:ea typeface="Calibri"/>
                <a:cs typeface="Calibri"/>
                <a:sym typeface="Calibri"/>
              </a:rPr>
              <a:t>cost function </a:t>
            </a:r>
            <a:r>
              <a:rPr lang="en-US" sz="1800">
                <a:solidFill>
                  <a:schemeClr val="dk1"/>
                </a:solidFill>
                <a:latin typeface="Calibri"/>
                <a:ea typeface="Calibri"/>
                <a:cs typeface="Calibri"/>
                <a:sym typeface="Calibri"/>
              </a:rPr>
              <a:t>which is a type of an </a:t>
            </a:r>
            <a:r>
              <a:rPr lang="en-US" sz="1800">
                <a:solidFill>
                  <a:srgbClr val="FF0000"/>
                </a:solidFill>
                <a:latin typeface="Calibri"/>
                <a:ea typeface="Calibri"/>
                <a:cs typeface="Calibri"/>
                <a:sym typeface="Calibri"/>
              </a:rPr>
              <a:t>objective function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Loss function – measures the penalty</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Cost function – more general (may include regularization)</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Objective function – any function you optimize during training</a:t>
            </a:r>
            <a:endParaRPr/>
          </a:p>
        </p:txBody>
      </p:sp>
      <p:sp>
        <p:nvSpPr>
          <p:cNvPr id="128" name="Google Shape;128;p18"/>
          <p:cNvSpPr txBox="1"/>
          <p:nvPr/>
        </p:nvSpPr>
        <p:spPr>
          <a:xfrm>
            <a:off x="10004612" y="1869141"/>
            <a:ext cx="1842247" cy="646331"/>
          </a:xfrm>
          <a:prstGeom prst="rect">
            <a:avLst/>
          </a:prstGeom>
          <a:solidFill>
            <a:srgbClr val="B3C6E7"/>
          </a:solid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Parameter norm</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penalty</a:t>
            </a:r>
            <a:endParaRPr sz="1800">
              <a:solidFill>
                <a:schemeClr val="dk1"/>
              </a:solidFill>
              <a:latin typeface="Calibri"/>
              <a:ea typeface="Calibri"/>
              <a:cs typeface="Calibri"/>
              <a:sym typeface="Calibri"/>
            </a:endParaRPr>
          </a:p>
        </p:txBody>
      </p:sp>
      <p:cxnSp>
        <p:nvCxnSpPr>
          <p:cNvPr id="129" name="Google Shape;129;p18"/>
          <p:cNvCxnSpPr/>
          <p:nvPr/>
        </p:nvCxnSpPr>
        <p:spPr>
          <a:xfrm flipH="1">
            <a:off x="6400800" y="2515472"/>
            <a:ext cx="3603812" cy="711822"/>
          </a:xfrm>
          <a:prstGeom prst="straightConnector1">
            <a:avLst/>
          </a:prstGeom>
          <a:noFill/>
          <a:ln w="41275" cap="flat" cmpd="sng">
            <a:solidFill>
              <a:srgbClr val="FF0000"/>
            </a:solidFill>
            <a:prstDash val="solid"/>
            <a:miter lim="800000"/>
            <a:headEnd type="none" w="sm" len="sm"/>
            <a:tailEnd type="triangle" w="lg" len="lg"/>
          </a:ln>
        </p:spPr>
      </p:cxnSp>
    </p:spTree>
    <p:extLst>
      <p:ext uri="{BB962C8B-B14F-4D97-AF65-F5344CB8AC3E}">
        <p14:creationId xmlns:p14="http://schemas.microsoft.com/office/powerpoint/2010/main" val="807571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0"/>
          <p:cNvSpPr txBox="1"/>
          <p:nvPr/>
        </p:nvSpPr>
        <p:spPr>
          <a:xfrm>
            <a:off x="162046" y="863500"/>
            <a:ext cx="9919503" cy="138499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L1 &amp; L2 Regularization</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L1 norm - minimizing the sum of the absolute differences</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    L2 norm - minimizing the sum of the square of the differences</a:t>
            </a:r>
            <a:endParaRPr sz="2800" dirty="0">
              <a:solidFill>
                <a:schemeClr val="dk1"/>
              </a:solidFill>
              <a:latin typeface="Calibri"/>
              <a:ea typeface="Calibri"/>
              <a:cs typeface="Calibri"/>
              <a:sym typeface="Calibri"/>
            </a:endParaRPr>
          </a:p>
        </p:txBody>
      </p:sp>
      <p:pic>
        <p:nvPicPr>
          <p:cNvPr id="142" name="Google Shape;142;p20"/>
          <p:cNvPicPr preferRelativeResize="0"/>
          <p:nvPr/>
        </p:nvPicPr>
        <p:blipFill rotWithShape="1">
          <a:blip r:embed="rId3">
            <a:alphaModFix/>
          </a:blip>
          <a:srcRect/>
          <a:stretch/>
        </p:blipFill>
        <p:spPr>
          <a:xfrm>
            <a:off x="162046" y="2248495"/>
            <a:ext cx="5499100" cy="2832100"/>
          </a:xfrm>
          <a:prstGeom prst="rect">
            <a:avLst/>
          </a:prstGeom>
          <a:noFill/>
          <a:ln>
            <a:noFill/>
          </a:ln>
        </p:spPr>
      </p:pic>
      <p:pic>
        <p:nvPicPr>
          <p:cNvPr id="143" name="Google Shape;143;p20"/>
          <p:cNvPicPr preferRelativeResize="0"/>
          <p:nvPr/>
        </p:nvPicPr>
        <p:blipFill rotWithShape="1">
          <a:blip r:embed="rId4">
            <a:alphaModFix/>
          </a:blip>
          <a:srcRect/>
          <a:stretch/>
        </p:blipFill>
        <p:spPr>
          <a:xfrm>
            <a:off x="5868364" y="4219362"/>
            <a:ext cx="6219463" cy="2518278"/>
          </a:xfrm>
          <a:prstGeom prst="rect">
            <a:avLst/>
          </a:prstGeom>
          <a:noFill/>
          <a:ln>
            <a:noFill/>
          </a:ln>
        </p:spPr>
      </p:pic>
    </p:spTree>
    <p:extLst>
      <p:ext uri="{BB962C8B-B14F-4D97-AF65-F5344CB8AC3E}">
        <p14:creationId xmlns:p14="http://schemas.microsoft.com/office/powerpoint/2010/main" val="6431234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p:nvPr/>
        </p:nvSpPr>
        <p:spPr>
          <a:xfrm>
            <a:off x="162046" y="361876"/>
            <a:ext cx="11899965" cy="508418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L</a:t>
            </a:r>
            <a:r>
              <a:rPr lang="en-US" sz="2800" baseline="30000" dirty="0">
                <a:solidFill>
                  <a:schemeClr val="dk1"/>
                </a:solidFill>
                <a:latin typeface="Calibri"/>
                <a:ea typeface="Calibri"/>
                <a:cs typeface="Calibri"/>
                <a:sym typeface="Calibri"/>
              </a:rPr>
              <a:t>2</a:t>
            </a:r>
            <a:r>
              <a:rPr lang="en-US" sz="2800" dirty="0">
                <a:solidFill>
                  <a:schemeClr val="dk1"/>
                </a:solidFill>
                <a:latin typeface="Calibri"/>
                <a:ea typeface="Calibri"/>
                <a:cs typeface="Calibri"/>
                <a:sym typeface="Calibri"/>
              </a:rPr>
              <a:t> Parameter Regularization</a:t>
            </a:r>
            <a:endParaRPr dirty="0"/>
          </a:p>
          <a:p>
            <a:pPr marL="0" marR="0" lvl="0" indent="0" algn="l" rtl="0">
              <a:spcBef>
                <a:spcPts val="0"/>
              </a:spcBef>
              <a:spcAft>
                <a:spcPts val="0"/>
              </a:spcAft>
              <a:buNone/>
            </a:pPr>
            <a:endParaRPr sz="1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L</a:t>
            </a:r>
            <a:r>
              <a:rPr lang="en-US" sz="2800" baseline="30000" dirty="0">
                <a:solidFill>
                  <a:schemeClr val="dk1"/>
                </a:solidFill>
                <a:latin typeface="Calibri"/>
                <a:ea typeface="Calibri"/>
                <a:cs typeface="Calibri"/>
                <a:sym typeface="Calibri"/>
              </a:rPr>
              <a:t>2</a:t>
            </a:r>
            <a:r>
              <a:rPr lang="en-US" sz="2800" dirty="0">
                <a:solidFill>
                  <a:schemeClr val="dk1"/>
                </a:solidFill>
                <a:latin typeface="Calibri"/>
                <a:ea typeface="Calibri"/>
                <a:cs typeface="Calibri"/>
                <a:sym typeface="Calibri"/>
              </a:rPr>
              <a:t> parameter norm penalty commonly known as:</a:t>
            </a:r>
            <a:br>
              <a:rPr lang="en-US" sz="2800" dirty="0">
                <a:solidFill>
                  <a:schemeClr val="dk1"/>
                </a:solidFill>
                <a:latin typeface="Calibri"/>
                <a:ea typeface="Calibri"/>
                <a:cs typeface="Calibri"/>
                <a:sym typeface="Calibri"/>
              </a:rPr>
            </a:br>
            <a:r>
              <a:rPr lang="en-US" sz="2800" dirty="0">
                <a:solidFill>
                  <a:schemeClr val="dk1"/>
                </a:solidFill>
                <a:latin typeface="Calibri"/>
                <a:ea typeface="Calibri"/>
                <a:cs typeface="Calibri"/>
                <a:sym typeface="Calibri"/>
              </a:rPr>
              <a:t>     “</a:t>
            </a:r>
            <a:r>
              <a:rPr lang="en-US" sz="2800" b="1" dirty="0">
                <a:solidFill>
                  <a:srgbClr val="FF0000"/>
                </a:solidFill>
                <a:latin typeface="Calibri"/>
                <a:ea typeface="Calibri"/>
                <a:cs typeface="Calibri"/>
                <a:sym typeface="Calibri"/>
              </a:rPr>
              <a:t>weight decay regularization</a:t>
            </a:r>
            <a:r>
              <a:rPr lang="en-US" sz="2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or “</a:t>
            </a:r>
            <a:r>
              <a:rPr lang="en-US" sz="2800" b="1" dirty="0">
                <a:solidFill>
                  <a:srgbClr val="FF0000"/>
                </a:solidFill>
                <a:latin typeface="Calibri"/>
                <a:ea typeface="Calibri"/>
                <a:cs typeface="Calibri"/>
                <a:sym typeface="Calibri"/>
              </a:rPr>
              <a:t>ridge regression</a:t>
            </a:r>
            <a:r>
              <a:rPr lang="en-US" sz="2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2800" dirty="0">
                <a:solidFill>
                  <a:schemeClr val="dk1"/>
                </a:solidFill>
                <a:latin typeface="Calibri"/>
                <a:ea typeface="Calibri"/>
                <a:cs typeface="Calibri"/>
                <a:sym typeface="Calibri"/>
              </a:rPr>
              <a:t>or “</a:t>
            </a:r>
            <a:r>
              <a:rPr lang="en-US" sz="2800" b="1" dirty="0">
                <a:solidFill>
                  <a:srgbClr val="FF0000"/>
                </a:solidFill>
                <a:latin typeface="Calibri"/>
                <a:ea typeface="Calibri"/>
                <a:cs typeface="Calibri"/>
                <a:sym typeface="Calibri"/>
              </a:rPr>
              <a:t>Tikhonov regularization</a:t>
            </a:r>
            <a:r>
              <a:rPr lang="en-US" sz="2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endParaRPr sz="1400" dirty="0">
              <a:solidFill>
                <a:schemeClr val="dk1"/>
              </a:solidFill>
              <a:latin typeface="Calibri"/>
              <a:ea typeface="Calibri"/>
              <a:cs typeface="Calibri"/>
              <a:sym typeface="Calibri"/>
            </a:endParaRPr>
          </a:p>
          <a:p>
            <a:pPr lvl="0"/>
            <a:r>
              <a:rPr lang="en-US" sz="2800" dirty="0">
                <a:solidFill>
                  <a:schemeClr val="dk1"/>
                </a:solidFill>
                <a:latin typeface="Calibri"/>
                <a:ea typeface="Calibri"/>
                <a:cs typeface="Calibri"/>
                <a:sym typeface="Calibri"/>
              </a:rPr>
              <a:t>This regularization strategy drives the weights closer to the origin </a:t>
            </a:r>
          </a:p>
          <a:p>
            <a:pPr lvl="0"/>
            <a:r>
              <a:rPr lang="en-US" sz="2800" dirty="0">
                <a:solidFill>
                  <a:schemeClr val="dk1"/>
                </a:solidFill>
                <a:latin typeface="Calibri"/>
                <a:ea typeface="Calibri"/>
                <a:cs typeface="Calibri"/>
                <a:sym typeface="Calibri"/>
              </a:rPr>
              <a:t>by adding a quadratic regularization term to the objective function</a:t>
            </a:r>
            <a:r>
              <a:rPr lang="en-US" sz="2800" dirty="0">
                <a:solidFill>
                  <a:schemeClr val="dk1"/>
                </a:solidFill>
                <a:ea typeface="Calibri"/>
                <a:cs typeface="Calibri"/>
                <a:sym typeface="Calibri"/>
              </a:rPr>
              <a:t>. </a:t>
            </a:r>
          </a:p>
          <a:p>
            <a:pPr lvl="0"/>
            <a:r>
              <a:rPr lang="en-US" sz="2800" dirty="0">
                <a:solidFill>
                  <a:schemeClr val="dk1"/>
                </a:solidFill>
                <a:ea typeface="Calibri"/>
                <a:cs typeface="Calibri"/>
                <a:sym typeface="Calibri"/>
              </a:rPr>
              <a:t>… the addition of this weight decay term has modified the learning rule </a:t>
            </a:r>
            <a:endParaRPr lang="en-US" sz="2800" dirty="0"/>
          </a:p>
          <a:p>
            <a:pPr lvl="0"/>
            <a:r>
              <a:rPr lang="en-US" sz="2800" dirty="0">
                <a:solidFill>
                  <a:schemeClr val="dk1"/>
                </a:solidFill>
                <a:ea typeface="Calibri"/>
                <a:cs typeface="Calibri"/>
                <a:sym typeface="Calibri"/>
              </a:rPr>
              <a:t>to multiplicatively shrink the weight vector by a constant factor on each step, just before performing the usual gradient update.</a:t>
            </a:r>
          </a:p>
        </p:txBody>
      </p:sp>
    </p:spTree>
    <p:extLst>
      <p:ext uri="{BB962C8B-B14F-4D97-AF65-F5344CB8AC3E}">
        <p14:creationId xmlns:p14="http://schemas.microsoft.com/office/powerpoint/2010/main" val="8096397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p:nvPr/>
        </p:nvSpPr>
        <p:spPr>
          <a:xfrm>
            <a:off x="532429" y="194465"/>
            <a:ext cx="4629872"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dirty="0">
                <a:solidFill>
                  <a:schemeClr val="dk1"/>
                </a:solidFill>
                <a:latin typeface="Calibri"/>
                <a:ea typeface="Calibri"/>
                <a:cs typeface="Calibri"/>
                <a:sym typeface="Calibri"/>
              </a:rPr>
              <a:t>L</a:t>
            </a:r>
            <a:r>
              <a:rPr lang="en-US" sz="2800" baseline="30000" dirty="0">
                <a:solidFill>
                  <a:schemeClr val="dk1"/>
                </a:solidFill>
                <a:latin typeface="Calibri"/>
                <a:ea typeface="Calibri"/>
                <a:cs typeface="Calibri"/>
                <a:sym typeface="Calibri"/>
              </a:rPr>
              <a:t>1</a:t>
            </a:r>
            <a:r>
              <a:rPr lang="en-US" sz="2800" dirty="0">
                <a:solidFill>
                  <a:schemeClr val="dk1"/>
                </a:solidFill>
                <a:latin typeface="Calibri"/>
                <a:ea typeface="Calibri"/>
                <a:cs typeface="Calibri"/>
                <a:sym typeface="Calibri"/>
              </a:rPr>
              <a:t> Regularization</a:t>
            </a:r>
            <a:endParaRPr sz="2800" dirty="0">
              <a:solidFill>
                <a:schemeClr val="dk1"/>
              </a:solidFill>
              <a:latin typeface="Calibri"/>
              <a:ea typeface="Calibri"/>
              <a:cs typeface="Calibri"/>
              <a:sym typeface="Calibri"/>
            </a:endParaRPr>
          </a:p>
        </p:txBody>
      </p:sp>
      <p:pic>
        <p:nvPicPr>
          <p:cNvPr id="179" name="Google Shape;179;p24"/>
          <p:cNvPicPr preferRelativeResize="0"/>
          <p:nvPr/>
        </p:nvPicPr>
        <p:blipFill rotWithShape="1">
          <a:blip r:embed="rId3">
            <a:alphaModFix/>
          </a:blip>
          <a:srcRect/>
          <a:stretch/>
        </p:blipFill>
        <p:spPr>
          <a:xfrm>
            <a:off x="3208593" y="627039"/>
            <a:ext cx="4038600" cy="1117600"/>
          </a:xfrm>
          <a:prstGeom prst="rect">
            <a:avLst/>
          </a:prstGeom>
          <a:noFill/>
          <a:ln>
            <a:noFill/>
          </a:ln>
        </p:spPr>
      </p:pic>
      <p:pic>
        <p:nvPicPr>
          <p:cNvPr id="180" name="Google Shape;180;p24"/>
          <p:cNvPicPr preferRelativeResize="0"/>
          <p:nvPr/>
        </p:nvPicPr>
        <p:blipFill rotWithShape="1">
          <a:blip r:embed="rId4">
            <a:alphaModFix/>
          </a:blip>
          <a:srcRect/>
          <a:stretch/>
        </p:blipFill>
        <p:spPr>
          <a:xfrm>
            <a:off x="3204338" y="2086568"/>
            <a:ext cx="4787900" cy="647700"/>
          </a:xfrm>
          <a:prstGeom prst="rect">
            <a:avLst/>
          </a:prstGeom>
          <a:noFill/>
          <a:ln>
            <a:noFill/>
          </a:ln>
        </p:spPr>
      </p:pic>
      <p:sp>
        <p:nvSpPr>
          <p:cNvPr id="181" name="Google Shape;181;p24"/>
          <p:cNvSpPr txBox="1"/>
          <p:nvPr/>
        </p:nvSpPr>
        <p:spPr>
          <a:xfrm>
            <a:off x="520862" y="1675189"/>
            <a:ext cx="4629872" cy="38196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Regularized objective function:</a:t>
            </a:r>
            <a:endParaRPr sz="1800">
              <a:solidFill>
                <a:schemeClr val="dk1"/>
              </a:solidFill>
              <a:latin typeface="Calibri"/>
              <a:ea typeface="Calibri"/>
              <a:cs typeface="Calibri"/>
              <a:sym typeface="Calibri"/>
            </a:endParaRPr>
          </a:p>
        </p:txBody>
      </p:sp>
      <p:sp>
        <p:nvSpPr>
          <p:cNvPr id="182" name="Google Shape;182;p24"/>
          <p:cNvSpPr txBox="1"/>
          <p:nvPr/>
        </p:nvSpPr>
        <p:spPr>
          <a:xfrm>
            <a:off x="532429" y="2734268"/>
            <a:ext cx="8785185"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In comparison to L</a:t>
            </a:r>
            <a:r>
              <a:rPr lang="en-US" sz="1800" baseline="30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regularization,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L</a:t>
            </a:r>
            <a:r>
              <a:rPr lang="en-US" sz="1800" baseline="300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 regularization results in a solution that is more </a:t>
            </a:r>
            <a:r>
              <a:rPr lang="en-US" sz="1800" b="1">
                <a:solidFill>
                  <a:srgbClr val="FF0000"/>
                </a:solidFill>
                <a:latin typeface="Calibri"/>
                <a:ea typeface="Calibri"/>
                <a:cs typeface="Calibri"/>
                <a:sym typeface="Calibri"/>
              </a:rPr>
              <a:t>sparse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t>
            </a:r>
            <a:r>
              <a:rPr lang="en-US" sz="1800" b="1">
                <a:solidFill>
                  <a:srgbClr val="FF0000"/>
                </a:solidFill>
                <a:latin typeface="Calibri"/>
                <a:ea typeface="Calibri"/>
                <a:cs typeface="Calibri"/>
                <a:sym typeface="Calibri"/>
              </a:rPr>
              <a:t>sparse</a:t>
            </a:r>
            <a:r>
              <a:rPr lang="en-US" sz="1800">
                <a:solidFill>
                  <a:schemeClr val="dk1"/>
                </a:solidFill>
                <a:latin typeface="Calibri"/>
                <a:ea typeface="Calibri"/>
                <a:cs typeface="Calibri"/>
                <a:sym typeface="Calibri"/>
              </a:rPr>
              <a:t> = some parameters have an optimal value of zero).</a:t>
            </a:r>
            <a:endParaRPr sz="1800">
              <a:solidFill>
                <a:schemeClr val="dk1"/>
              </a:solidFill>
              <a:latin typeface="Calibri"/>
              <a:ea typeface="Calibri"/>
              <a:cs typeface="Calibri"/>
              <a:sym typeface="Calibri"/>
            </a:endParaRPr>
          </a:p>
        </p:txBody>
      </p:sp>
      <p:sp>
        <p:nvSpPr>
          <p:cNvPr id="183" name="Google Shape;183;p24"/>
          <p:cNvSpPr txBox="1"/>
          <p:nvPr/>
        </p:nvSpPr>
        <p:spPr>
          <a:xfrm>
            <a:off x="532429" y="3800066"/>
            <a:ext cx="64470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a:t>
            </a:r>
            <a:r>
              <a:rPr lang="en-US" sz="1800" baseline="30000">
                <a:solidFill>
                  <a:schemeClr val="dk1"/>
                </a:solidFill>
                <a:latin typeface="Calibri"/>
                <a:ea typeface="Calibri"/>
                <a:cs typeface="Calibri"/>
                <a:sym typeface="Calibri"/>
              </a:rPr>
              <a:t>2</a:t>
            </a:r>
            <a:r>
              <a:rPr lang="en-US" sz="1800">
                <a:solidFill>
                  <a:schemeClr val="dk1"/>
                </a:solidFill>
                <a:latin typeface="Calibri"/>
                <a:ea typeface="Calibri"/>
                <a:cs typeface="Calibri"/>
                <a:sym typeface="Calibri"/>
              </a:rPr>
              <a:t> regularization does not cause the parameters to become sparse, while L</a:t>
            </a:r>
            <a:r>
              <a:rPr lang="en-US" sz="1800" baseline="30000">
                <a:solidFill>
                  <a:schemeClr val="dk1"/>
                </a:solidFill>
                <a:latin typeface="Calibri"/>
                <a:ea typeface="Calibri"/>
                <a:cs typeface="Calibri"/>
                <a:sym typeface="Calibri"/>
              </a:rPr>
              <a:t>1</a:t>
            </a:r>
            <a:r>
              <a:rPr lang="en-US" sz="1800">
                <a:solidFill>
                  <a:schemeClr val="dk1"/>
                </a:solidFill>
                <a:latin typeface="Calibri"/>
                <a:ea typeface="Calibri"/>
                <a:cs typeface="Calibri"/>
                <a:sym typeface="Calibri"/>
              </a:rPr>
              <a:t>regularization may do so for large enough </a:t>
            </a:r>
            <a:r>
              <a:rPr lang="en-US" sz="1800" b="1">
                <a:solidFill>
                  <a:srgbClr val="FF0000"/>
                </a:solidFill>
                <a:latin typeface="Calibri"/>
                <a:ea typeface="Calibri"/>
                <a:cs typeface="Calibri"/>
                <a:sym typeface="Calibri"/>
              </a:rPr>
              <a:t>α</a:t>
            </a:r>
            <a:r>
              <a:rPr lang="en-US" sz="1800">
                <a:solidFill>
                  <a:schemeClr val="dk1"/>
                </a:solidFill>
                <a:latin typeface="Calibri"/>
                <a:ea typeface="Calibri"/>
                <a:cs typeface="Calibri"/>
                <a:sym typeface="Calibri"/>
              </a:rPr>
              <a:t>.</a:t>
            </a:r>
            <a:endParaRPr/>
          </a:p>
        </p:txBody>
      </p:sp>
      <p:sp>
        <p:nvSpPr>
          <p:cNvPr id="184" name="Google Shape;184;p24"/>
          <p:cNvSpPr txBox="1"/>
          <p:nvPr/>
        </p:nvSpPr>
        <p:spPr>
          <a:xfrm>
            <a:off x="532429" y="4588865"/>
            <a:ext cx="10683439"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sparsity property induced by L</a:t>
            </a:r>
            <a:r>
              <a:rPr lang="en-US" sz="1800" baseline="300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 regularization has been used extensively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as a </a:t>
            </a:r>
            <a:r>
              <a:rPr lang="en-US" sz="1800" b="1" u="sng" dirty="0">
                <a:solidFill>
                  <a:schemeClr val="dk1"/>
                </a:solidFill>
                <a:latin typeface="Calibri"/>
                <a:ea typeface="Calibri"/>
                <a:cs typeface="Calibri"/>
                <a:sym typeface="Calibri"/>
              </a:rPr>
              <a:t>feature selection mechanism</a:t>
            </a:r>
            <a:r>
              <a:rPr lang="en-US" sz="1800" dirty="0">
                <a:solidFill>
                  <a:schemeClr val="dk1"/>
                </a:solidFill>
                <a:latin typeface="Calibri"/>
                <a:ea typeface="Calibri"/>
                <a:cs typeface="Calibri"/>
                <a:sym typeface="Calibri"/>
              </a:rPr>
              <a: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Feature selection simplifies a machine learning problem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by choosing which subset of the available features should be used.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particular, the well known </a:t>
            </a:r>
            <a:r>
              <a:rPr lang="en-US" sz="1800" b="1" dirty="0">
                <a:solidFill>
                  <a:srgbClr val="FF0000"/>
                </a:solidFill>
                <a:latin typeface="Calibri"/>
                <a:ea typeface="Calibri"/>
                <a:cs typeface="Calibri"/>
                <a:sym typeface="Calibri"/>
              </a:rPr>
              <a:t>LASSO</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Tibshirani</a:t>
            </a:r>
            <a:r>
              <a:rPr lang="en-US" sz="1800" dirty="0">
                <a:solidFill>
                  <a:schemeClr val="dk1"/>
                </a:solidFill>
                <a:latin typeface="Calibri"/>
                <a:ea typeface="Calibri"/>
                <a:cs typeface="Calibri"/>
                <a:sym typeface="Calibri"/>
              </a:rPr>
              <a:t>, 1995) (</a:t>
            </a:r>
            <a:r>
              <a:rPr lang="en-US" sz="1800" dirty="0">
                <a:solidFill>
                  <a:srgbClr val="FF0000"/>
                </a:solidFill>
                <a:latin typeface="Calibri"/>
                <a:ea typeface="Calibri"/>
                <a:cs typeface="Calibri"/>
                <a:sym typeface="Calibri"/>
              </a:rPr>
              <a:t>Least Absolute Shrinkage and Selection Operator</a:t>
            </a:r>
            <a:r>
              <a:rPr lang="en-US" sz="1800" dirty="0">
                <a:solidFill>
                  <a:schemeClr val="dk1"/>
                </a:solidFill>
                <a:latin typeface="Calibri"/>
                <a:ea typeface="Calibri"/>
                <a:cs typeface="Calibri"/>
                <a:sym typeface="Calibri"/>
              </a:rPr>
              <a:t>) model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integrates an L</a:t>
            </a:r>
            <a:r>
              <a:rPr lang="en-US" sz="1800" baseline="300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 penalty with a linear model and a least squares cost function.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The L</a:t>
            </a:r>
            <a:r>
              <a:rPr lang="en-US" sz="1800" baseline="30000" dirty="0">
                <a:solidFill>
                  <a:schemeClr val="dk1"/>
                </a:solidFill>
                <a:latin typeface="Calibri"/>
                <a:ea typeface="Calibri"/>
                <a:cs typeface="Calibri"/>
                <a:sym typeface="Calibri"/>
              </a:rPr>
              <a:t>1</a:t>
            </a:r>
            <a:r>
              <a:rPr lang="en-US" sz="1800" dirty="0">
                <a:solidFill>
                  <a:schemeClr val="dk1"/>
                </a:solidFill>
                <a:latin typeface="Calibri"/>
                <a:ea typeface="Calibri"/>
                <a:cs typeface="Calibri"/>
                <a:sym typeface="Calibri"/>
              </a:rPr>
              <a:t> penalty causes a subset of the weights to become zero,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suggesting that the corresponding features may safely be discarded.</a:t>
            </a:r>
            <a:endParaRPr dirty="0"/>
          </a:p>
        </p:txBody>
      </p:sp>
      <p:pic>
        <p:nvPicPr>
          <p:cNvPr id="185" name="Google Shape;185;p24"/>
          <p:cNvPicPr preferRelativeResize="0"/>
          <p:nvPr/>
        </p:nvPicPr>
        <p:blipFill rotWithShape="1">
          <a:blip r:embed="rId5">
            <a:alphaModFix/>
          </a:blip>
          <a:srcRect/>
          <a:stretch/>
        </p:blipFill>
        <p:spPr>
          <a:xfrm>
            <a:off x="8368337" y="2086568"/>
            <a:ext cx="3528731" cy="1428793"/>
          </a:xfrm>
          <a:prstGeom prst="rect">
            <a:avLst/>
          </a:prstGeom>
          <a:noFill/>
          <a:ln>
            <a:noFill/>
          </a:ln>
        </p:spPr>
      </p:pic>
      <p:sp>
        <p:nvSpPr>
          <p:cNvPr id="186" name="Google Shape;186;p24"/>
          <p:cNvSpPr/>
          <p:nvPr/>
        </p:nvSpPr>
        <p:spPr>
          <a:xfrm>
            <a:off x="8215937" y="3014436"/>
            <a:ext cx="705308" cy="705308"/>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7" name="Google Shape;187;p24"/>
          <p:cNvSpPr/>
          <p:nvPr/>
        </p:nvSpPr>
        <p:spPr>
          <a:xfrm>
            <a:off x="8297313" y="3095813"/>
            <a:ext cx="552908" cy="552908"/>
          </a:xfrm>
          <a:prstGeom prst="ellipse">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88" name="Google Shape;188;p24"/>
          <p:cNvCxnSpPr/>
          <p:nvPr/>
        </p:nvCxnSpPr>
        <p:spPr>
          <a:xfrm rot="10800000" flipH="1">
            <a:off x="7075503" y="3195933"/>
            <a:ext cx="1580225" cy="701364"/>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1330976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9"/>
          <p:cNvSpPr txBox="1"/>
          <p:nvPr/>
        </p:nvSpPr>
        <p:spPr>
          <a:xfrm>
            <a:off x="0" y="0"/>
            <a:ext cx="10623686" cy="56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Regularization – Generating Data (Dataset Augmentation)</a:t>
            </a:r>
            <a:endParaRPr sz="3200" b="1" dirty="0"/>
          </a:p>
        </p:txBody>
      </p:sp>
      <p:sp>
        <p:nvSpPr>
          <p:cNvPr id="4" name="Google Shape;219;p29">
            <a:extLst>
              <a:ext uri="{FF2B5EF4-FFF2-40B4-BE49-F238E27FC236}">
                <a16:creationId xmlns:a16="http://schemas.microsoft.com/office/drawing/2014/main" id="{F58152D7-6AEA-D94A-BC61-158DDE6145B4}"/>
              </a:ext>
            </a:extLst>
          </p:cNvPr>
          <p:cNvSpPr txBox="1"/>
          <p:nvPr/>
        </p:nvSpPr>
        <p:spPr>
          <a:xfrm>
            <a:off x="367043" y="828955"/>
            <a:ext cx="10623686" cy="569679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Idea – generate fake data and add it to the training data set.</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Example for images: shift images several pixels in all directions, slight rotation, or slight scaling. (but be careful – certain transformation can change the meaning:  ‘</a:t>
            </a:r>
            <a:r>
              <a:rPr lang="en-US" sz="2400" b="1" dirty="0">
                <a:solidFill>
                  <a:srgbClr val="0070C0"/>
                </a:solidFill>
                <a:latin typeface="Calibri"/>
                <a:ea typeface="Calibri"/>
                <a:cs typeface="Calibri"/>
                <a:sym typeface="Calibri"/>
              </a:rPr>
              <a:t>b</a:t>
            </a:r>
            <a:r>
              <a:rPr lang="en-US" sz="2400" dirty="0">
                <a:solidFill>
                  <a:schemeClr val="dk1"/>
                </a:solidFill>
                <a:latin typeface="Calibri"/>
                <a:ea typeface="Calibri"/>
                <a:cs typeface="Calibri"/>
                <a:sym typeface="Calibri"/>
              </a:rPr>
              <a:t>’ and ‘</a:t>
            </a:r>
            <a:r>
              <a:rPr lang="en-US" sz="2400" b="1" dirty="0">
                <a:solidFill>
                  <a:srgbClr val="0070C0"/>
                </a:solidFill>
                <a:latin typeface="Calibri"/>
                <a:ea typeface="Calibri"/>
                <a:cs typeface="Calibri"/>
                <a:sym typeface="Calibri"/>
              </a:rPr>
              <a:t>d</a:t>
            </a:r>
            <a:r>
              <a:rPr lang="en-US" sz="2400" dirty="0">
                <a:solidFill>
                  <a:schemeClr val="dk1"/>
                </a:solidFill>
                <a:latin typeface="Calibri"/>
                <a:ea typeface="Calibri"/>
                <a:cs typeface="Calibri"/>
                <a:sym typeface="Calibri"/>
              </a:rPr>
              <a:t>’ ,  ‘</a:t>
            </a:r>
            <a:r>
              <a:rPr lang="en-US" sz="2400" b="1" dirty="0">
                <a:solidFill>
                  <a:srgbClr val="0070C0"/>
                </a:solidFill>
                <a:latin typeface="Calibri"/>
                <a:ea typeface="Calibri"/>
                <a:cs typeface="Calibri"/>
                <a:sym typeface="Calibri"/>
              </a:rPr>
              <a:t>6</a:t>
            </a:r>
            <a:r>
              <a:rPr lang="en-US" sz="2400" dirty="0">
                <a:solidFill>
                  <a:schemeClr val="dk1"/>
                </a:solidFill>
                <a:latin typeface="Calibri"/>
                <a:ea typeface="Calibri"/>
                <a:cs typeface="Calibri"/>
                <a:sym typeface="Calibri"/>
              </a:rPr>
              <a:t>’ and ‘</a:t>
            </a:r>
            <a:r>
              <a:rPr lang="en-US" sz="2400" b="1" dirty="0">
                <a:solidFill>
                  <a:srgbClr val="0070C0"/>
                </a:solidFill>
                <a:latin typeface="Calibri"/>
                <a:ea typeface="Calibri"/>
                <a:cs typeface="Calibri"/>
                <a:sym typeface="Calibri"/>
              </a:rPr>
              <a:t>9</a:t>
            </a:r>
            <a:r>
              <a:rPr lang="en-US" sz="2400" dirty="0">
                <a:solidFill>
                  <a:schemeClr val="dk1"/>
                </a:solidFill>
                <a:latin typeface="Calibri"/>
                <a:ea typeface="Calibri"/>
                <a:cs typeface="Calibri"/>
                <a:sym typeface="Calibri"/>
              </a:rPr>
              <a:t>’).</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Example - training AlphaGo Zero – self-play - playing against itself.</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Example - training self-driving car algorithm using simulator (driving inside randomly generated virtual world).</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a:p>
            <a:r>
              <a:rPr lang="en-US" sz="2400" b="1" dirty="0">
                <a:solidFill>
                  <a:srgbClr val="0070C0"/>
                </a:solidFill>
                <a:ea typeface="Calibri"/>
                <a:cs typeface="Calibri"/>
                <a:sym typeface="Calibri"/>
              </a:rPr>
              <a:t>Injecting noise</a:t>
            </a:r>
            <a:r>
              <a:rPr lang="en-US" sz="2400" dirty="0">
                <a:solidFill>
                  <a:schemeClr val="dk1"/>
                </a:solidFill>
                <a:ea typeface="Calibri"/>
                <a:cs typeface="Calibri"/>
                <a:sym typeface="Calibri"/>
              </a:rPr>
              <a:t> - another form of data augmentation. Can be applied to the inputs, to the hidden units, to the weights, to output targets.</a:t>
            </a:r>
          </a:p>
          <a:p>
            <a:endParaRPr lang="en-US" sz="2400" dirty="0">
              <a:solidFill>
                <a:schemeClr val="dk1"/>
              </a:solidFill>
              <a:ea typeface="Calibri"/>
              <a:cs typeface="Calibri"/>
              <a:sym typeface="Calibri"/>
            </a:endParaRPr>
          </a:p>
          <a:p>
            <a:r>
              <a:rPr lang="en-US" sz="2400" b="1" dirty="0">
                <a:solidFill>
                  <a:srgbClr val="0070C0"/>
                </a:solidFill>
                <a:ea typeface="Calibri"/>
                <a:cs typeface="Calibri"/>
                <a:sym typeface="Calibri"/>
              </a:rPr>
              <a:t>Dropout</a:t>
            </a:r>
            <a:r>
              <a:rPr lang="en-US" sz="2400" dirty="0">
                <a:solidFill>
                  <a:schemeClr val="dk1"/>
                </a:solidFill>
                <a:ea typeface="Calibri"/>
                <a:cs typeface="Calibri"/>
                <a:sym typeface="Calibri"/>
              </a:rPr>
              <a:t> - also good technique.</a:t>
            </a:r>
          </a:p>
          <a:p>
            <a:pPr marL="0" marR="0" lvl="0" indent="0" algn="l" rtl="0">
              <a:spcBef>
                <a:spcPts val="0"/>
              </a:spcBef>
              <a:spcAft>
                <a:spcPts val="0"/>
              </a:spcAft>
              <a:buNone/>
            </a:pPr>
            <a:endParaRPr lang="en-US"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6869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p:nvPr/>
        </p:nvSpPr>
        <p:spPr>
          <a:xfrm>
            <a:off x="402901" y="206469"/>
            <a:ext cx="6441651"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Regularization - Early Stopping.</a:t>
            </a:r>
            <a:endParaRPr sz="3200" b="1" dirty="0"/>
          </a:p>
        </p:txBody>
      </p:sp>
      <p:sp>
        <p:nvSpPr>
          <p:cNvPr id="252" name="Google Shape;252;p34"/>
          <p:cNvSpPr txBox="1"/>
          <p:nvPr/>
        </p:nvSpPr>
        <p:spPr>
          <a:xfrm>
            <a:off x="402901" y="968188"/>
            <a:ext cx="11659112" cy="48936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When training large models with sufficient representational capacity to overfit the task, we often observe that training error decreases steadily over time, </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but validation set error begins to rise again.</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Every time the error on the validation set improves, we store a copy of the model parameters, so that we can go back to them and stop training. </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This is called “</a:t>
            </a:r>
            <a:r>
              <a:rPr lang="en-US" sz="2400" b="1" dirty="0">
                <a:solidFill>
                  <a:srgbClr val="0070C0"/>
                </a:solidFill>
                <a:latin typeface="Calibri"/>
                <a:ea typeface="Calibri"/>
                <a:cs typeface="Calibri"/>
                <a:sym typeface="Calibri"/>
              </a:rPr>
              <a:t>Early stopping</a:t>
            </a:r>
            <a:r>
              <a:rPr lang="en-US" sz="2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rgbClr val="0070C0"/>
                </a:solidFill>
                <a:latin typeface="Calibri"/>
                <a:ea typeface="Calibri"/>
                <a:cs typeface="Calibri"/>
                <a:sym typeface="Calibri"/>
              </a:rPr>
              <a:t>Early stopping</a:t>
            </a:r>
            <a:r>
              <a:rPr lang="en-US" sz="2400" dirty="0">
                <a:solidFill>
                  <a:schemeClr val="dk1"/>
                </a:solidFill>
                <a:latin typeface="Calibri"/>
                <a:ea typeface="Calibri"/>
                <a:cs typeface="Calibri"/>
                <a:sym typeface="Calibri"/>
              </a:rPr>
              <a:t> </a:t>
            </a:r>
            <a:r>
              <a:rPr lang="en-US" sz="2400" b="1" dirty="0">
                <a:solidFill>
                  <a:srgbClr val="FF0000"/>
                </a:solidFill>
                <a:latin typeface="Calibri"/>
                <a:ea typeface="Calibri"/>
                <a:cs typeface="Calibri"/>
                <a:sym typeface="Calibri"/>
              </a:rPr>
              <a:t>requires a validation set</a:t>
            </a:r>
            <a:r>
              <a:rPr lang="en-US" sz="2400" dirty="0">
                <a:solidFill>
                  <a:schemeClr val="dk1"/>
                </a:solidFill>
                <a:latin typeface="Calibri"/>
                <a:ea typeface="Calibri"/>
                <a:cs typeface="Calibri"/>
                <a:sym typeface="Calibri"/>
              </a:rPr>
              <a:t>, which means some training data is not fed to the model. To best exploit this extra data, one can perform extra training after the initial training with early stopping has completed. In the second, extra training step, all of the training data is included.</a:t>
            </a:r>
            <a:endParaRPr dirty="0"/>
          </a:p>
        </p:txBody>
      </p:sp>
    </p:spTree>
    <p:extLst>
      <p:ext uri="{BB962C8B-B14F-4D97-AF65-F5344CB8AC3E}">
        <p14:creationId xmlns:p14="http://schemas.microsoft.com/office/powerpoint/2010/main" val="1656966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1"/>
          <p:cNvSpPr txBox="1">
            <a:spLocks noGrp="1"/>
          </p:cNvSpPr>
          <p:nvPr>
            <p:ph type="title"/>
          </p:nvPr>
        </p:nvSpPr>
        <p:spPr>
          <a:xfrm>
            <a:off x="130136" y="149972"/>
            <a:ext cx="11353800" cy="69719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200" b="1" i="0" u="none" strike="noStrike" cap="none" dirty="0">
                <a:solidFill>
                  <a:schemeClr val="dk1"/>
                </a:solidFill>
                <a:latin typeface="Calibri"/>
                <a:ea typeface="Calibri"/>
                <a:cs typeface="Calibri"/>
                <a:sym typeface="Calibri"/>
              </a:rPr>
              <a:t>Regularization - Bagging and Other Ensemble Methods</a:t>
            </a:r>
            <a:endParaRPr sz="3200" b="1" i="0" u="none" strike="noStrike" cap="none" dirty="0">
              <a:solidFill>
                <a:schemeClr val="dk1"/>
              </a:solidFill>
              <a:latin typeface="Calibri"/>
              <a:ea typeface="Calibri"/>
              <a:cs typeface="Calibri"/>
              <a:sym typeface="Calibri"/>
            </a:endParaRPr>
          </a:p>
        </p:txBody>
      </p:sp>
      <p:sp>
        <p:nvSpPr>
          <p:cNvPr id="143" name="Google Shape;143;p21"/>
          <p:cNvSpPr txBox="1">
            <a:spLocks noGrp="1"/>
          </p:cNvSpPr>
          <p:nvPr>
            <p:ph type="body" idx="1"/>
          </p:nvPr>
        </p:nvSpPr>
        <p:spPr>
          <a:xfrm>
            <a:off x="448236" y="1301190"/>
            <a:ext cx="10833846"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Bagging (short for </a:t>
            </a:r>
            <a:r>
              <a:rPr lang="en-US" sz="2590" b="1" i="0" u="none" strike="noStrike" cap="none" dirty="0">
                <a:solidFill>
                  <a:schemeClr val="dk1"/>
                </a:solidFill>
                <a:latin typeface="Calibri"/>
                <a:ea typeface="Calibri"/>
                <a:cs typeface="Calibri"/>
                <a:sym typeface="Calibri"/>
              </a:rPr>
              <a:t>bootstrap aggregating</a:t>
            </a:r>
            <a:r>
              <a:rPr lang="en-US" sz="2590" b="0" i="0" u="none" strike="noStrike" cap="none" dirty="0">
                <a:solidFill>
                  <a:schemeClr val="dk1"/>
                </a:solidFill>
                <a:latin typeface="Calibri"/>
                <a:ea typeface="Calibri"/>
                <a:cs typeface="Calibri"/>
                <a:sym typeface="Calibri"/>
              </a:rPr>
              <a:t>) is a technique for reducing generalization error.</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This is done by separately training several different models and then combining them. Each model then votes on what it thinks the best output is. </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A general term for this is </a:t>
            </a:r>
            <a:r>
              <a:rPr lang="en-US" sz="2590" b="1" i="0" u="none" strike="noStrike" cap="none" dirty="0">
                <a:solidFill>
                  <a:schemeClr val="dk1"/>
                </a:solidFill>
                <a:latin typeface="Calibri"/>
                <a:ea typeface="Calibri"/>
                <a:cs typeface="Calibri"/>
                <a:sym typeface="Calibri"/>
              </a:rPr>
              <a:t>model averaging</a:t>
            </a:r>
            <a:r>
              <a:rPr lang="en-US" sz="2590" b="0" i="0" u="none" strike="noStrike" cap="none" dirty="0">
                <a:solidFill>
                  <a:schemeClr val="dk1"/>
                </a:solidFill>
                <a:latin typeface="Calibri"/>
                <a:ea typeface="Calibri"/>
                <a:cs typeface="Calibri"/>
                <a:sym typeface="Calibri"/>
              </a:rPr>
              <a:t>.</a:t>
            </a:r>
            <a:endParaRPr sz="2590" b="1" i="0" u="none" strike="noStrike" cap="none" dirty="0">
              <a:solidFill>
                <a:schemeClr val="dk1"/>
              </a:solidFill>
              <a:latin typeface="Calibri"/>
              <a:ea typeface="Calibri"/>
              <a:cs typeface="Calibri"/>
              <a:sym typeface="Calibri"/>
            </a:endParaRPr>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Bagging is a type of </a:t>
            </a:r>
            <a:r>
              <a:rPr lang="en-US" sz="2590" b="1" i="0" u="none" strike="noStrike" cap="none" dirty="0">
                <a:solidFill>
                  <a:schemeClr val="dk1"/>
                </a:solidFill>
                <a:latin typeface="Calibri"/>
                <a:ea typeface="Calibri"/>
                <a:cs typeface="Calibri"/>
                <a:sym typeface="Calibri"/>
              </a:rPr>
              <a:t>ensemble method</a:t>
            </a:r>
            <a:r>
              <a:rPr lang="en-US" sz="2590" b="0" i="0" u="none" strike="noStrike" cap="none" dirty="0">
                <a:solidFill>
                  <a:schemeClr val="dk1"/>
                </a:solidFill>
                <a:latin typeface="Calibri"/>
                <a:ea typeface="Calibri"/>
                <a:cs typeface="Calibri"/>
                <a:sym typeface="Calibri"/>
              </a:rPr>
              <a:t>.</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The reason we use bagging is that different models often have varying degrees of generalization and test error.</a:t>
            </a:r>
            <a:endParaRPr dirty="0"/>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dirty="0">
                <a:solidFill>
                  <a:schemeClr val="dk1"/>
                </a:solidFill>
                <a:latin typeface="Calibri"/>
                <a:ea typeface="Calibri"/>
                <a:cs typeface="Calibri"/>
                <a:sym typeface="Calibri"/>
              </a:rPr>
              <a:t>Machine Learning contests are often won using methods of model averaging over dozens of models.</a:t>
            </a:r>
            <a:endParaRPr dirty="0"/>
          </a:p>
        </p:txBody>
      </p:sp>
    </p:spTree>
    <p:extLst>
      <p:ext uri="{BB962C8B-B14F-4D97-AF65-F5344CB8AC3E}">
        <p14:creationId xmlns:p14="http://schemas.microsoft.com/office/powerpoint/2010/main" val="250690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3"/>
          <p:cNvSpPr txBox="1">
            <a:spLocks noGrp="1"/>
          </p:cNvSpPr>
          <p:nvPr>
            <p:ph type="title"/>
          </p:nvPr>
        </p:nvSpPr>
        <p:spPr>
          <a:xfrm>
            <a:off x="246529" y="230655"/>
            <a:ext cx="4473388" cy="589616"/>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200" b="1" i="0" u="none" strike="noStrike" cap="none" dirty="0">
                <a:solidFill>
                  <a:schemeClr val="dk1"/>
                </a:solidFill>
                <a:latin typeface="Calibri"/>
                <a:ea typeface="Calibri"/>
                <a:cs typeface="Calibri"/>
                <a:sym typeface="Calibri"/>
              </a:rPr>
              <a:t>Regularization - Dropout</a:t>
            </a:r>
            <a:endParaRPr sz="3200" b="1" i="0" u="none" strike="noStrike" cap="none" dirty="0">
              <a:solidFill>
                <a:schemeClr val="dk1"/>
              </a:solidFill>
              <a:latin typeface="Calibri"/>
              <a:ea typeface="Calibri"/>
              <a:cs typeface="Calibri"/>
              <a:sym typeface="Calibri"/>
            </a:endParaRPr>
          </a:p>
        </p:txBody>
      </p:sp>
      <p:sp>
        <p:nvSpPr>
          <p:cNvPr id="156" name="Google Shape;156;p23"/>
          <p:cNvSpPr txBox="1">
            <a:spLocks noGrp="1"/>
          </p:cNvSpPr>
          <p:nvPr>
            <p:ph type="body" idx="1"/>
          </p:nvPr>
        </p:nvSpPr>
        <p:spPr>
          <a:xfrm>
            <a:off x="246529" y="951567"/>
            <a:ext cx="11654118" cy="5328209"/>
          </a:xfrm>
          <a:prstGeom prst="rect">
            <a:avLst/>
          </a:prstGeom>
          <a:noFill/>
          <a:ln>
            <a:noFill/>
          </a:ln>
        </p:spPr>
        <p:txBody>
          <a:bodyPr spcFirstLastPara="1" wrap="square" lIns="91425" tIns="45700" rIns="91425" bIns="45700" anchor="t" anchorCtr="0">
            <a:noAutofit/>
          </a:bodyPr>
          <a:lstStyle/>
          <a:p>
            <a:r>
              <a:rPr lang="en-US" sz="2000" dirty="0"/>
              <a:t>Dropout  - a regularization technique for neural network models proposed by </a:t>
            </a:r>
            <a:r>
              <a:rPr lang="en-US" sz="2000" dirty="0">
                <a:solidFill>
                  <a:srgbClr val="FF0000"/>
                </a:solidFill>
              </a:rPr>
              <a:t>Srivastava, et al, 2014</a:t>
            </a:r>
            <a:r>
              <a:rPr lang="en-US" sz="2000" dirty="0"/>
              <a:t>. Dropout is a technique where randomly selected neurons are ignored during training. They are “dropped-out” randomly (</a:t>
            </a:r>
            <a:r>
              <a:rPr lang="en-US" sz="2000" dirty="0">
                <a:solidFill>
                  <a:srgbClr val="FF0000"/>
                </a:solidFill>
              </a:rPr>
              <a:t>by specifying a random mask vector</a:t>
            </a:r>
            <a:r>
              <a:rPr lang="en-US" sz="2000" dirty="0"/>
              <a:t>). </a:t>
            </a:r>
            <a:endParaRPr sz="2000" b="0" i="0" u="none" strike="noStrike" cap="none" dirty="0">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000" b="0" i="0" u="none" strike="noStrike" cap="none" dirty="0">
                <a:solidFill>
                  <a:schemeClr val="dk1"/>
                </a:solidFill>
                <a:latin typeface="Calibri"/>
                <a:ea typeface="Calibri"/>
                <a:cs typeface="Calibri"/>
                <a:sym typeface="Calibri"/>
              </a:rPr>
              <a:t>Dropout provides an inexpensive approximation to training and evaluating a bagged ensemble of exponentially many neural networks. </a:t>
            </a:r>
            <a:r>
              <a:rPr lang="en-US" sz="2000" dirty="0">
                <a:solidFill>
                  <a:schemeClr val="dk1"/>
                </a:solidFill>
                <a:ea typeface="Calibri"/>
                <a:cs typeface="Calibri"/>
                <a:sym typeface="Calibri"/>
              </a:rPr>
              <a:t>Typically, Dropout can have good performance with only 10-20 of its exponentially many models </a:t>
            </a:r>
            <a:r>
              <a:rPr lang="en-US" sz="2000" dirty="0">
                <a:solidFill>
                  <a:srgbClr val="FF0000"/>
                </a:solidFill>
                <a:ea typeface="Calibri"/>
                <a:cs typeface="Calibri"/>
                <a:sym typeface="Calibri"/>
              </a:rPr>
              <a:t>that are averaged together using the geometric mean of the output</a:t>
            </a:r>
            <a:r>
              <a:rPr lang="en-US" sz="2000" dirty="0">
                <a:solidFill>
                  <a:schemeClr val="dk1"/>
                </a:solidFill>
                <a:ea typeface="Calibri"/>
                <a:cs typeface="Calibri"/>
                <a:sym typeface="Calibri"/>
              </a:rPr>
              <a:t>. </a:t>
            </a:r>
            <a:endParaRPr lang="en-US" sz="2000" dirty="0"/>
          </a:p>
          <a:p>
            <a:pPr lvl="0">
              <a:buClr>
                <a:schemeClr val="dk1"/>
              </a:buClr>
              <a:buSzPts val="2590"/>
              <a:buFont typeface="Arial"/>
              <a:buChar char="•"/>
            </a:pPr>
            <a:r>
              <a:rPr lang="en-US" sz="2000" dirty="0">
                <a:solidFill>
                  <a:schemeClr val="dk1"/>
                </a:solidFill>
                <a:ea typeface="Calibri"/>
                <a:cs typeface="Calibri"/>
                <a:sym typeface="Calibri"/>
              </a:rPr>
              <a:t>Weight Scaling Inference Rule: Make sure the expected total input to a unit at test time is roughly the same as the expected total input to that unit at train time. One example is randomly removing any given weight from the model 50% of the time and then dividing the values of each weight by 2 at end of training or multiply the weights by 2 during training.</a:t>
            </a:r>
          </a:p>
          <a:p>
            <a:pPr lvl="0">
              <a:buClr>
                <a:schemeClr val="dk1"/>
              </a:buClr>
              <a:buSzPts val="2590"/>
              <a:buFont typeface="Arial"/>
              <a:buChar char="•"/>
            </a:pPr>
            <a:r>
              <a:rPr lang="en-US" sz="2000" dirty="0"/>
              <a:t>Dropout is computationally cheap and usually more eﬀective than other standard computationally inexpensive regularization methods such as weight decay, ﬁlter norm constraints and sparse activity regularization. </a:t>
            </a:r>
          </a:p>
          <a:p>
            <a:pPr lvl="0">
              <a:buClr>
                <a:schemeClr val="dk1"/>
              </a:buClr>
              <a:buSzPts val="2590"/>
              <a:buFont typeface="Arial"/>
              <a:buChar char="•"/>
            </a:pPr>
            <a:r>
              <a:rPr lang="en-US" sz="2000" dirty="0"/>
              <a:t>Dropout may also be combined with other forms of regularization to yield a further improvement.</a:t>
            </a:r>
          </a:p>
          <a:p>
            <a:pPr lvl="0">
              <a:buClr>
                <a:schemeClr val="dk1"/>
              </a:buClr>
              <a:buSzPts val="2590"/>
              <a:buFont typeface="Arial"/>
              <a:buChar char="•"/>
            </a:pPr>
            <a:r>
              <a:rPr lang="en-US" sz="2000" dirty="0"/>
              <a:t>Dropout works well with nearly any model that uses a distributed representation and can be trained with stochastic gradient descent.</a:t>
            </a:r>
            <a:endParaRPr sz="2000" dirty="0"/>
          </a:p>
          <a:p>
            <a:pPr marL="228600" marR="0" lvl="0" indent="-50800" algn="l" rtl="0">
              <a:lnSpc>
                <a:spcPct val="90000"/>
              </a:lnSpc>
              <a:spcBef>
                <a:spcPts val="1000"/>
              </a:spcBef>
              <a:spcAft>
                <a:spcPts val="0"/>
              </a:spcAft>
              <a:buClr>
                <a:schemeClr val="dk1"/>
              </a:buClr>
              <a:buSzPts val="2800"/>
              <a:buFont typeface="Arial"/>
              <a:buNone/>
            </a:pPr>
            <a:endParaRPr sz="20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16209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23910AE-6F6E-2444-A2CA-44D3A2A4367C}"/>
              </a:ext>
            </a:extLst>
          </p:cNvPr>
          <p:cNvSpPr txBox="1"/>
          <p:nvPr/>
        </p:nvSpPr>
        <p:spPr>
          <a:xfrm>
            <a:off x="215154" y="174812"/>
            <a:ext cx="4061012" cy="584775"/>
          </a:xfrm>
          <a:prstGeom prst="rect">
            <a:avLst/>
          </a:prstGeom>
          <a:noFill/>
        </p:spPr>
        <p:txBody>
          <a:bodyPr wrap="square" rtlCol="0">
            <a:spAutoFit/>
          </a:bodyPr>
          <a:lstStyle/>
          <a:p>
            <a:r>
              <a:rPr lang="en-US" sz="3200" b="1" dirty="0"/>
              <a:t>Feature Engineering</a:t>
            </a:r>
          </a:p>
        </p:txBody>
      </p:sp>
      <p:sp>
        <p:nvSpPr>
          <p:cNvPr id="5" name="TextBox 4">
            <a:extLst>
              <a:ext uri="{FF2B5EF4-FFF2-40B4-BE49-F238E27FC236}">
                <a16:creationId xmlns:a16="http://schemas.microsoft.com/office/drawing/2014/main" id="{86DFD554-3051-E04D-B96C-A2C684F53B52}"/>
              </a:ext>
            </a:extLst>
          </p:cNvPr>
          <p:cNvSpPr txBox="1"/>
          <p:nvPr/>
        </p:nvSpPr>
        <p:spPr>
          <a:xfrm>
            <a:off x="215154" y="1344706"/>
            <a:ext cx="11672046" cy="4093428"/>
          </a:xfrm>
          <a:prstGeom prst="rect">
            <a:avLst/>
          </a:prstGeom>
          <a:noFill/>
        </p:spPr>
        <p:txBody>
          <a:bodyPr wrap="square" rtlCol="0">
            <a:spAutoFit/>
          </a:bodyPr>
          <a:lstStyle/>
          <a:p>
            <a:r>
              <a:rPr lang="en-US" sz="2000" b="1" dirty="0">
                <a:solidFill>
                  <a:srgbClr val="0070C0"/>
                </a:solidFill>
              </a:rPr>
              <a:t>Feature</a:t>
            </a:r>
            <a:r>
              <a:rPr lang="en-US" sz="2000" dirty="0"/>
              <a:t> - measurable property or characteristic of the data.</a:t>
            </a:r>
          </a:p>
          <a:p>
            <a:endParaRPr lang="en-US" sz="2000" dirty="0"/>
          </a:p>
          <a:p>
            <a:endParaRPr lang="en-US" sz="2000" dirty="0"/>
          </a:p>
          <a:p>
            <a:r>
              <a:rPr lang="en-US" sz="2000" b="1" dirty="0">
                <a:solidFill>
                  <a:srgbClr val="0070C0"/>
                </a:solidFill>
              </a:rPr>
              <a:t>Feature engineering</a:t>
            </a:r>
            <a:r>
              <a:rPr lang="en-US" sz="2000" dirty="0"/>
              <a:t> - prepare data for ML algorithms to work:</a:t>
            </a:r>
          </a:p>
          <a:p>
            <a:endParaRPr lang="en-US" sz="2000" dirty="0"/>
          </a:p>
          <a:p>
            <a:r>
              <a:rPr lang="en-US" sz="2000" dirty="0"/>
              <a:t>  - clean data, </a:t>
            </a:r>
          </a:p>
          <a:p>
            <a:r>
              <a:rPr lang="en-US" sz="2000" dirty="0"/>
              <a:t>  - extract / select data</a:t>
            </a:r>
          </a:p>
          <a:p>
            <a:r>
              <a:rPr lang="en-US" sz="2000" dirty="0"/>
              <a:t>  - convert data to numeric vectors, clean</a:t>
            </a:r>
          </a:p>
          <a:p>
            <a:r>
              <a:rPr lang="en-US" sz="2000" dirty="0"/>
              <a:t>  - transform - scale/normalize (rotate/rescale/crop image, etc.)</a:t>
            </a:r>
          </a:p>
          <a:p>
            <a:r>
              <a:rPr lang="en-US" sz="2000" dirty="0"/>
              <a:t>  - transform – concentrate (for example, PCA – Principal Component Analysis, </a:t>
            </a:r>
          </a:p>
          <a:p>
            <a:r>
              <a:rPr lang="en-US" sz="2000" dirty="0"/>
              <a:t>  - impute (shift, rotate, mirror, rescale images, add fake data to minority class to decrease imbalance, etc. )</a:t>
            </a:r>
          </a:p>
          <a:p>
            <a:r>
              <a:rPr lang="en-US" sz="2000" dirty="0"/>
              <a:t>  - make composite features</a:t>
            </a:r>
          </a:p>
          <a:p>
            <a:r>
              <a:rPr lang="en-US" sz="2000" dirty="0"/>
              <a:t>  - add generated features</a:t>
            </a:r>
          </a:p>
        </p:txBody>
      </p:sp>
      <p:pic>
        <p:nvPicPr>
          <p:cNvPr id="7" name="Picture 6">
            <a:extLst>
              <a:ext uri="{FF2B5EF4-FFF2-40B4-BE49-F238E27FC236}">
                <a16:creationId xmlns:a16="http://schemas.microsoft.com/office/drawing/2014/main" id="{2557931E-84B6-0847-93D8-9AC07BC383BE}"/>
              </a:ext>
            </a:extLst>
          </p:cNvPr>
          <p:cNvPicPr>
            <a:picLocks noChangeAspect="1"/>
          </p:cNvPicPr>
          <p:nvPr/>
        </p:nvPicPr>
        <p:blipFill>
          <a:blip r:embed="rId2"/>
          <a:stretch>
            <a:fillRect/>
          </a:stretch>
        </p:blipFill>
        <p:spPr>
          <a:xfrm>
            <a:off x="10140754" y="0"/>
            <a:ext cx="2051246" cy="2689412"/>
          </a:xfrm>
          <a:prstGeom prst="rect">
            <a:avLst/>
          </a:prstGeom>
        </p:spPr>
      </p:pic>
    </p:spTree>
    <p:extLst>
      <p:ext uri="{BB962C8B-B14F-4D97-AF65-F5344CB8AC3E}">
        <p14:creationId xmlns:p14="http://schemas.microsoft.com/office/powerpoint/2010/main" val="14006525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7"/>
          <p:cNvSpPr txBox="1"/>
          <p:nvPr/>
        </p:nvSpPr>
        <p:spPr>
          <a:xfrm>
            <a:off x="-1" y="0"/>
            <a:ext cx="7247965" cy="665629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Regularization: Ridge Regression</a:t>
            </a:r>
            <a:endParaRPr sz="2800"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Multivariate (multiple) Linear Regression Regularization.</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Suppose we have a OLS (Ordinary Linear Squared) regression where two parameters x1 &amp; x2 are not orthogonal, but are equal, proportional to each other, or highly correlated. Then there may be an infinite number of coefficients which will fit the model.</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For example, (a*x1 - x2),    (100*a*x1 - 100*x2), etc.</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If we are trying to minimize the cost function in the multidimensional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space of coefficients, we will get an infinite diagonal </a:t>
            </a:r>
            <a:r>
              <a:rPr lang="en-US" b="1" dirty="0">
                <a:solidFill>
                  <a:srgbClr val="0070C0"/>
                </a:solidFill>
                <a:latin typeface="Calibri"/>
                <a:ea typeface="Calibri"/>
                <a:cs typeface="Calibri"/>
                <a:sym typeface="Calibri"/>
              </a:rPr>
              <a:t>groove (ridge)</a:t>
            </a:r>
            <a:r>
              <a:rPr lang="en-US" dirty="0">
                <a:solidFill>
                  <a:schemeClr val="dk1"/>
                </a:solidFill>
                <a:latin typeface="Calibri"/>
                <a:ea typeface="Calibri"/>
                <a:cs typeface="Calibri"/>
                <a:sym typeface="Calibri"/>
              </a:rPr>
              <a:t> </a:t>
            </a:r>
          </a:p>
          <a:p>
            <a:pPr marL="0" marR="0" lvl="0" indent="0" algn="l" rtl="0">
              <a:spcBef>
                <a:spcPts val="0"/>
              </a:spcBef>
              <a:spcAft>
                <a:spcPts val="0"/>
              </a:spcAft>
              <a:buNone/>
            </a:pPr>
            <a:r>
              <a:rPr lang="en-US" dirty="0">
                <a:solidFill>
                  <a:schemeClr val="dk1"/>
                </a:solidFill>
                <a:latin typeface="Calibri"/>
                <a:ea typeface="Calibri"/>
                <a:cs typeface="Calibri"/>
                <a:sym typeface="Calibri"/>
              </a:rPr>
              <a:t>for a*x1 = x2. Any place at the bottom of this ridge is equally good for us.</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So we will get a big variability in possible values of coefficients for x1 &amp; x2.</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In other words, the solution will be unstable.</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We can reduce this variability by adding additional regularization factor to the loss function as a sum of squares of </a:t>
            </a:r>
            <a:r>
              <a:rPr lang="en-US" dirty="0" err="1">
                <a:solidFill>
                  <a:schemeClr val="dk1"/>
                </a:solidFill>
                <a:latin typeface="Calibri"/>
                <a:ea typeface="Calibri"/>
                <a:cs typeface="Calibri"/>
                <a:sym typeface="Calibri"/>
              </a:rPr>
              <a:t>coeffitients</a:t>
            </a:r>
            <a:r>
              <a:rPr lang="en-US" dirty="0">
                <a:solidFill>
                  <a:schemeClr val="dk1"/>
                </a:solidFill>
                <a:latin typeface="Calibri"/>
                <a:ea typeface="Calibri"/>
                <a:cs typeface="Calibri"/>
                <a:sym typeface="Calibri"/>
              </a:rPr>
              <a:t>. </a:t>
            </a:r>
            <a:r>
              <a:rPr lang="en-US" dirty="0">
                <a:solidFill>
                  <a:schemeClr val="dk1"/>
                </a:solidFill>
                <a:ea typeface="Calibri"/>
                <a:cs typeface="Calibri"/>
                <a:sym typeface="Calibri"/>
              </a:rPr>
              <a:t>When we minimizing this expression, bigger  "lambda" value will cause smaller "beta" values, thus keeping the coefficients "beta" from becoming too large. </a:t>
            </a:r>
          </a:p>
          <a:p>
            <a:pPr lvl="0"/>
            <a:r>
              <a:rPr lang="en-US" dirty="0">
                <a:solidFill>
                  <a:schemeClr val="dk1"/>
                </a:solidFill>
                <a:ea typeface="Calibri"/>
                <a:cs typeface="Calibri"/>
                <a:sym typeface="Calibri"/>
              </a:rPr>
              <a:t>This is called "</a:t>
            </a:r>
            <a:r>
              <a:rPr lang="en-US" b="1" dirty="0">
                <a:solidFill>
                  <a:srgbClr val="0000FF"/>
                </a:solidFill>
                <a:ea typeface="Calibri"/>
                <a:cs typeface="Calibri"/>
                <a:sym typeface="Calibri"/>
              </a:rPr>
              <a:t>Ridge Regression</a:t>
            </a:r>
            <a:r>
              <a:rPr lang="en-US" dirty="0">
                <a:solidFill>
                  <a:schemeClr val="dk1"/>
                </a:solidFill>
                <a:ea typeface="Calibri"/>
                <a:cs typeface="Calibri"/>
                <a:sym typeface="Calibri"/>
              </a:rPr>
              <a:t>". </a:t>
            </a:r>
          </a:p>
          <a:p>
            <a:pPr lvl="0"/>
            <a:r>
              <a:rPr lang="en-US" dirty="0">
                <a:solidFill>
                  <a:schemeClr val="dk1"/>
                </a:solidFill>
                <a:ea typeface="Calibri"/>
                <a:cs typeface="Calibri"/>
                <a:sym typeface="Calibri"/>
              </a:rPr>
              <a:t>It changes the infinitely long ridge into a local minimum.</a:t>
            </a:r>
          </a:p>
          <a:p>
            <a:pPr marL="0" marR="0" lvl="0" indent="0" algn="l" rtl="0">
              <a:spcBef>
                <a:spcPts val="0"/>
              </a:spcBef>
              <a:spcAft>
                <a:spcPts val="0"/>
              </a:spcAft>
              <a:buNone/>
            </a:pPr>
            <a:endParaRPr dirty="0">
              <a:solidFill>
                <a:schemeClr val="dk1"/>
              </a:solidFill>
              <a:latin typeface="Calibri"/>
              <a:ea typeface="Calibri"/>
              <a:cs typeface="Calibri"/>
              <a:sym typeface="Calibri"/>
            </a:endParaRPr>
          </a:p>
        </p:txBody>
      </p:sp>
      <p:pic>
        <p:nvPicPr>
          <p:cNvPr id="118" name="Google Shape;118;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7516904" y="1446708"/>
            <a:ext cx="4675096" cy="2291575"/>
          </a:xfrm>
          <a:prstGeom prst="rect">
            <a:avLst/>
          </a:prstGeom>
          <a:noFill/>
          <a:ln>
            <a:noFill/>
          </a:ln>
        </p:spPr>
      </p:pic>
      <p:sp>
        <p:nvSpPr>
          <p:cNvPr id="121" name="Google Shape;121;p17"/>
          <p:cNvSpPr txBox="1"/>
          <p:nvPr/>
        </p:nvSpPr>
        <p:spPr>
          <a:xfrm>
            <a:off x="8014088" y="750871"/>
            <a:ext cx="4070709"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Why Ridge Regression is called Ridge ...</a:t>
            </a:r>
            <a:endParaRPr dirty="0"/>
          </a:p>
        </p:txBody>
      </p:sp>
      <p:pic>
        <p:nvPicPr>
          <p:cNvPr id="2" name="Picture 1">
            <a:extLst>
              <a:ext uri="{FF2B5EF4-FFF2-40B4-BE49-F238E27FC236}">
                <a16:creationId xmlns:a16="http://schemas.microsoft.com/office/drawing/2014/main" id="{EFD31D27-A727-A240-A941-ADD6F9BC6FC8}"/>
              </a:ext>
            </a:extLst>
          </p:cNvPr>
          <p:cNvPicPr>
            <a:picLocks noChangeAspect="1"/>
          </p:cNvPicPr>
          <p:nvPr/>
        </p:nvPicPr>
        <p:blipFill>
          <a:blip r:embed="rId4"/>
          <a:stretch>
            <a:fillRect/>
          </a:stretch>
        </p:blipFill>
        <p:spPr>
          <a:xfrm>
            <a:off x="7348306" y="5041900"/>
            <a:ext cx="4736491" cy="955488"/>
          </a:xfrm>
          <a:prstGeom prst="rect">
            <a:avLst/>
          </a:prstGeom>
        </p:spPr>
      </p:pic>
    </p:spTree>
    <p:extLst>
      <p:ext uri="{BB962C8B-B14F-4D97-AF65-F5344CB8AC3E}">
        <p14:creationId xmlns:p14="http://schemas.microsoft.com/office/powerpoint/2010/main" val="10132827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7" name="Google Shape;117;p17"/>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8353455" y="3331871"/>
            <a:ext cx="3549800" cy="1810400"/>
          </a:xfrm>
          <a:prstGeom prst="rect">
            <a:avLst/>
          </a:prstGeom>
          <a:noFill/>
          <a:ln>
            <a:noFill/>
          </a:ln>
        </p:spPr>
      </p:pic>
      <p:sp>
        <p:nvSpPr>
          <p:cNvPr id="120" name="Google Shape;120;p17"/>
          <p:cNvSpPr txBox="1"/>
          <p:nvPr/>
        </p:nvSpPr>
        <p:spPr>
          <a:xfrm>
            <a:off x="174811" y="1368812"/>
            <a:ext cx="7893424" cy="301492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In </a:t>
            </a:r>
            <a:r>
              <a:rPr lang="en-US" b="1" dirty="0">
                <a:solidFill>
                  <a:srgbClr val="0000FF"/>
                </a:solidFill>
                <a:latin typeface="Calibri"/>
                <a:ea typeface="Calibri"/>
                <a:cs typeface="Calibri"/>
                <a:sym typeface="Calibri"/>
              </a:rPr>
              <a:t>Ridge Regression</a:t>
            </a:r>
            <a:r>
              <a:rPr lang="en-US" dirty="0">
                <a:solidFill>
                  <a:schemeClr val="dk1"/>
                </a:solidFill>
                <a:latin typeface="Calibri"/>
                <a:ea typeface="Calibri"/>
                <a:cs typeface="Calibri"/>
                <a:sym typeface="Calibri"/>
              </a:rPr>
              <a:t> we add a "</a:t>
            </a:r>
            <a:r>
              <a:rPr lang="en-US" b="1" dirty="0">
                <a:solidFill>
                  <a:srgbClr val="0000FF"/>
                </a:solidFill>
                <a:latin typeface="Calibri"/>
                <a:ea typeface="Calibri"/>
                <a:cs typeface="Calibri"/>
                <a:sym typeface="Calibri"/>
              </a:rPr>
              <a:t>regularization</a:t>
            </a:r>
            <a:r>
              <a:rPr lang="en-US" dirty="0">
                <a:solidFill>
                  <a:schemeClr val="dk1"/>
                </a:solidFill>
                <a:latin typeface="Calibri"/>
                <a:ea typeface="Calibri"/>
                <a:cs typeface="Calibri"/>
                <a:sym typeface="Calibri"/>
              </a:rPr>
              <a:t>" term as sum of squares (</a:t>
            </a:r>
            <a:r>
              <a:rPr lang="en-US" b="1" dirty="0">
                <a:solidFill>
                  <a:srgbClr val="0000FF"/>
                </a:solidFill>
                <a:latin typeface="Calibri"/>
                <a:ea typeface="Calibri"/>
                <a:cs typeface="Calibri"/>
                <a:sym typeface="Calibri"/>
              </a:rPr>
              <a:t>L2 norm</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In </a:t>
            </a:r>
            <a:r>
              <a:rPr lang="en-US" b="1" dirty="0">
                <a:solidFill>
                  <a:srgbClr val="0000FF"/>
                </a:solidFill>
                <a:latin typeface="Calibri"/>
                <a:cs typeface="Calibri"/>
                <a:sym typeface="Calibri"/>
              </a:rPr>
              <a:t>LASSO Regression</a:t>
            </a:r>
            <a:r>
              <a:rPr lang="en-US" dirty="0">
                <a:solidFill>
                  <a:schemeClr val="dk1"/>
                </a:solidFill>
                <a:ea typeface="Calibri"/>
                <a:cs typeface="Calibri"/>
                <a:sym typeface="Calibri"/>
              </a:rPr>
              <a:t> we add a "</a:t>
            </a:r>
            <a:r>
              <a:rPr lang="en-US" b="1" dirty="0">
                <a:solidFill>
                  <a:srgbClr val="0000FF"/>
                </a:solidFill>
                <a:ea typeface="Calibri"/>
                <a:cs typeface="Calibri"/>
                <a:sym typeface="Calibri"/>
              </a:rPr>
              <a:t>regularization</a:t>
            </a:r>
            <a:r>
              <a:rPr lang="en-US" dirty="0">
                <a:solidFill>
                  <a:schemeClr val="dk1"/>
                </a:solidFill>
                <a:ea typeface="Calibri"/>
                <a:cs typeface="Calibri"/>
                <a:sym typeface="Calibri"/>
              </a:rPr>
              <a:t>" term as sum abs values (</a:t>
            </a:r>
            <a:r>
              <a:rPr lang="en-US" b="1" dirty="0">
                <a:solidFill>
                  <a:srgbClr val="0000FF"/>
                </a:solidFill>
                <a:ea typeface="Calibri"/>
                <a:cs typeface="Calibri"/>
                <a:sym typeface="Calibri"/>
              </a:rPr>
              <a:t>L1 norm</a:t>
            </a:r>
            <a:r>
              <a:rPr lang="en-US" dirty="0">
                <a:solidFill>
                  <a:schemeClr val="dk1"/>
                </a:solidFill>
                <a:ea typeface="Calibri"/>
                <a:cs typeface="Calibri"/>
                <a:sym typeface="Calibri"/>
              </a:rPr>
              <a:t>).</a:t>
            </a:r>
            <a:endParaRPr lang="en-US" dirty="0">
              <a:solidFill>
                <a:schemeClr val="dk1"/>
              </a:solidFill>
              <a:latin typeface="Calibri"/>
              <a:ea typeface="Calibri"/>
              <a:cs typeface="Calibri"/>
              <a:sym typeface="Calibri"/>
            </a:endParaRPr>
          </a:p>
          <a:p>
            <a:pPr marL="0" lvl="0" indent="0" algn="l" rtl="0">
              <a:spcBef>
                <a:spcPts val="0"/>
              </a:spcBef>
              <a:spcAft>
                <a:spcPts val="0"/>
              </a:spcAft>
              <a:buNone/>
            </a:pPr>
            <a:endParaRPr lang="en-US" dirty="0">
              <a:solidFill>
                <a:schemeClr val="dk1"/>
              </a:solidFill>
              <a:latin typeface="Calibri"/>
              <a:ea typeface="Calibri"/>
              <a:cs typeface="Calibri"/>
              <a:sym typeface="Calibri"/>
            </a:endParaRPr>
          </a:p>
          <a:p>
            <a:pPr marL="0" lvl="0" indent="0" algn="l" rtl="0">
              <a:spcBef>
                <a:spcPts val="0"/>
              </a:spcBef>
              <a:spcAft>
                <a:spcPts val="0"/>
              </a:spcAft>
              <a:buNone/>
            </a:pPr>
            <a:r>
              <a:rPr lang="en-US" b="1" dirty="0">
                <a:solidFill>
                  <a:srgbClr val="0000FF"/>
                </a:solidFill>
                <a:latin typeface="Calibri"/>
                <a:ea typeface="Calibri"/>
                <a:cs typeface="Calibri"/>
                <a:sym typeface="Calibri"/>
              </a:rPr>
              <a:t>LASSO = Least Absolute Shrinkage and Selection Operator</a:t>
            </a:r>
            <a:r>
              <a:rPr lang="en-US" dirty="0">
                <a:solidFill>
                  <a:schemeClr val="dk1"/>
                </a:solidFill>
                <a:latin typeface="Calibri"/>
                <a:ea typeface="Calibri"/>
                <a:cs typeface="Calibri"/>
                <a:sym typeface="Calibri"/>
              </a:rPr>
              <a:t>.</a:t>
            </a: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LASSO favors solutions on the tips of the bounding surface for coefficients, where some of coefficients are zero. Thus it favors "sparse" solutions.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lvl="0"/>
            <a:r>
              <a:rPr lang="en-US" b="1" dirty="0">
                <a:solidFill>
                  <a:srgbClr val="0000FF"/>
                </a:solidFill>
                <a:ea typeface="Calibri"/>
                <a:cs typeface="Calibri"/>
                <a:sym typeface="Calibri"/>
              </a:rPr>
              <a:t>Elastic Net</a:t>
            </a:r>
            <a:r>
              <a:rPr lang="en-US" dirty="0">
                <a:solidFill>
                  <a:schemeClr val="dk1"/>
                </a:solidFill>
                <a:latin typeface="Calibri"/>
                <a:ea typeface="Calibri"/>
                <a:cs typeface="Calibri"/>
                <a:sym typeface="Calibri"/>
              </a:rPr>
              <a:t> - A combination of Ridge Regression and LASSO.</a:t>
            </a:r>
            <a:endParaRPr dirty="0"/>
          </a:p>
        </p:txBody>
      </p:sp>
      <p:sp>
        <p:nvSpPr>
          <p:cNvPr id="122" name="Google Shape;122;p17"/>
          <p:cNvSpPr txBox="1"/>
          <p:nvPr/>
        </p:nvSpPr>
        <p:spPr>
          <a:xfrm>
            <a:off x="8658566" y="5142271"/>
            <a:ext cx="3529909" cy="50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Why LASSO favors sparse solutions</a:t>
            </a:r>
            <a:endParaRPr dirty="0"/>
          </a:p>
        </p:txBody>
      </p:sp>
      <p:sp>
        <p:nvSpPr>
          <p:cNvPr id="2" name="TextBox 1">
            <a:extLst>
              <a:ext uri="{FF2B5EF4-FFF2-40B4-BE49-F238E27FC236}">
                <a16:creationId xmlns:a16="http://schemas.microsoft.com/office/drawing/2014/main" id="{32F1BB15-F241-EC44-8796-0554A4082D91}"/>
              </a:ext>
            </a:extLst>
          </p:cNvPr>
          <p:cNvSpPr txBox="1"/>
          <p:nvPr/>
        </p:nvSpPr>
        <p:spPr>
          <a:xfrm>
            <a:off x="174811" y="223025"/>
            <a:ext cx="5903259" cy="523220"/>
          </a:xfrm>
          <a:prstGeom prst="rect">
            <a:avLst/>
          </a:prstGeom>
          <a:noFill/>
        </p:spPr>
        <p:txBody>
          <a:bodyPr wrap="square" rtlCol="0">
            <a:spAutoFit/>
          </a:bodyPr>
          <a:lstStyle/>
          <a:p>
            <a:r>
              <a:rPr lang="en-US" sz="2800" b="1" dirty="0">
                <a:solidFill>
                  <a:schemeClr val="dk1"/>
                </a:solidFill>
                <a:ea typeface="Calibri"/>
                <a:cs typeface="Calibri"/>
                <a:sym typeface="Calibri"/>
              </a:rPr>
              <a:t>Regularization - LASSO, Elastic Net</a:t>
            </a:r>
            <a:endParaRPr lang="en-US" sz="2800" dirty="0"/>
          </a:p>
        </p:txBody>
      </p:sp>
    </p:spTree>
    <p:extLst>
      <p:ext uri="{BB962C8B-B14F-4D97-AF65-F5344CB8AC3E}">
        <p14:creationId xmlns:p14="http://schemas.microsoft.com/office/powerpoint/2010/main" val="327541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246530" y="176867"/>
            <a:ext cx="10515600" cy="495487"/>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3200" b="1" i="0" u="none" strike="noStrike" cap="none" dirty="0">
                <a:solidFill>
                  <a:schemeClr val="dk1"/>
                </a:solidFill>
                <a:latin typeface="Calibri"/>
                <a:ea typeface="Calibri"/>
                <a:cs typeface="Calibri"/>
                <a:sym typeface="Calibri"/>
              </a:rPr>
              <a:t>Regularization - Adversarial Training</a:t>
            </a:r>
            <a:endParaRPr sz="3200" b="1" i="0" u="none" strike="noStrike" cap="none" dirty="0">
              <a:solidFill>
                <a:schemeClr val="dk1"/>
              </a:solidFill>
              <a:latin typeface="Calibri"/>
              <a:ea typeface="Calibri"/>
              <a:cs typeface="Calibri"/>
              <a:sym typeface="Calibri"/>
            </a:endParaRPr>
          </a:p>
        </p:txBody>
      </p:sp>
      <p:pic>
        <p:nvPicPr>
          <p:cNvPr id="211" name="Google Shape;211;p32"/>
          <p:cNvPicPr preferRelativeResize="0"/>
          <p:nvPr/>
        </p:nvPicPr>
        <p:blipFill rotWithShape="1">
          <a:blip r:embed="rId3">
            <a:alphaModFix/>
          </a:blip>
          <a:srcRect/>
          <a:stretch/>
        </p:blipFill>
        <p:spPr>
          <a:xfrm>
            <a:off x="1382708" y="2013883"/>
            <a:ext cx="8723779" cy="4707549"/>
          </a:xfrm>
          <a:prstGeom prst="rect">
            <a:avLst/>
          </a:prstGeom>
          <a:noFill/>
          <a:ln>
            <a:noFill/>
          </a:ln>
        </p:spPr>
      </p:pic>
      <p:sp>
        <p:nvSpPr>
          <p:cNvPr id="2" name="TextBox 1">
            <a:extLst>
              <a:ext uri="{FF2B5EF4-FFF2-40B4-BE49-F238E27FC236}">
                <a16:creationId xmlns:a16="http://schemas.microsoft.com/office/drawing/2014/main" id="{BB325C5A-CB0B-5F49-9BFB-AEE80BC9BBA8}"/>
              </a:ext>
            </a:extLst>
          </p:cNvPr>
          <p:cNvSpPr txBox="1"/>
          <p:nvPr/>
        </p:nvSpPr>
        <p:spPr>
          <a:xfrm>
            <a:off x="416859" y="672354"/>
            <a:ext cx="10919012" cy="1051570"/>
          </a:xfrm>
          <a:prstGeom prst="rect">
            <a:avLst/>
          </a:prstGeom>
          <a:noFill/>
        </p:spPr>
        <p:txBody>
          <a:bodyPr wrap="square" rtlCol="0">
            <a:spAutoFit/>
          </a:bodyPr>
          <a:lstStyle/>
          <a:p>
            <a:pPr marL="228600" lvl="0" indent="-228600">
              <a:lnSpc>
                <a:spcPct val="90000"/>
              </a:lnSpc>
              <a:buClr>
                <a:schemeClr val="dk1"/>
              </a:buClr>
              <a:buSzPts val="2800"/>
              <a:buFont typeface="Arial"/>
              <a:buChar char="•"/>
            </a:pPr>
            <a:r>
              <a:rPr lang="en-US" sz="2000" dirty="0">
                <a:solidFill>
                  <a:schemeClr val="dk1"/>
                </a:solidFill>
                <a:ea typeface="Calibri"/>
                <a:cs typeface="Calibri"/>
                <a:sym typeface="Calibri"/>
              </a:rPr>
              <a:t>Problem: if a network consists of primarily linear elements, small changes to the input data may cause large errors in the output.</a:t>
            </a:r>
          </a:p>
          <a:p>
            <a:pPr marL="228600" lvl="0" indent="-228600">
              <a:lnSpc>
                <a:spcPct val="90000"/>
              </a:lnSpc>
              <a:spcBef>
                <a:spcPts val="1000"/>
              </a:spcBef>
              <a:buClr>
                <a:schemeClr val="dk1"/>
              </a:buClr>
              <a:buSzPts val="2800"/>
              <a:buFont typeface="Arial"/>
              <a:buChar char="•"/>
            </a:pPr>
            <a:r>
              <a:rPr lang="en-US" sz="2000" dirty="0">
                <a:solidFill>
                  <a:schemeClr val="dk1"/>
                </a:solidFill>
                <a:ea typeface="Calibri"/>
                <a:cs typeface="Calibri"/>
                <a:sym typeface="Calibri"/>
              </a:rPr>
              <a:t>Solution: train your network using injected randomness.</a:t>
            </a:r>
            <a:endParaRPr lang="en-US" sz="2000" dirty="0"/>
          </a:p>
        </p:txBody>
      </p:sp>
    </p:spTree>
    <p:extLst>
      <p:ext uri="{BB962C8B-B14F-4D97-AF65-F5344CB8AC3E}">
        <p14:creationId xmlns:p14="http://schemas.microsoft.com/office/powerpoint/2010/main" val="191835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0E6DE3-1C17-F943-92D9-7C1B0941FC90}"/>
              </a:ext>
            </a:extLst>
          </p:cNvPr>
          <p:cNvSpPr txBox="1"/>
          <p:nvPr/>
        </p:nvSpPr>
        <p:spPr>
          <a:xfrm>
            <a:off x="0" y="0"/>
            <a:ext cx="8068234" cy="584775"/>
          </a:xfrm>
          <a:prstGeom prst="rect">
            <a:avLst/>
          </a:prstGeom>
          <a:noFill/>
        </p:spPr>
        <p:txBody>
          <a:bodyPr wrap="square" rtlCol="0">
            <a:spAutoFit/>
          </a:bodyPr>
          <a:lstStyle/>
          <a:p>
            <a:r>
              <a:rPr lang="en-US" sz="3200" b="1" dirty="0"/>
              <a:t>Regularization – Evolutionary (Meta) Learning</a:t>
            </a:r>
          </a:p>
        </p:txBody>
      </p:sp>
      <p:sp>
        <p:nvSpPr>
          <p:cNvPr id="5" name="TextBox 4">
            <a:extLst>
              <a:ext uri="{FF2B5EF4-FFF2-40B4-BE49-F238E27FC236}">
                <a16:creationId xmlns:a16="http://schemas.microsoft.com/office/drawing/2014/main" id="{21B7499B-C445-714F-8426-C77D0062F97D}"/>
              </a:ext>
            </a:extLst>
          </p:cNvPr>
          <p:cNvSpPr txBox="1"/>
          <p:nvPr/>
        </p:nvSpPr>
        <p:spPr>
          <a:xfrm>
            <a:off x="0" y="584775"/>
            <a:ext cx="10031505" cy="6278642"/>
          </a:xfrm>
          <a:prstGeom prst="rect">
            <a:avLst/>
          </a:prstGeom>
          <a:noFill/>
        </p:spPr>
        <p:txBody>
          <a:bodyPr wrap="square" rtlCol="0">
            <a:spAutoFit/>
          </a:bodyPr>
          <a:lstStyle/>
          <a:p>
            <a:r>
              <a:rPr lang="en-US" sz="2400" b="1" dirty="0"/>
              <a:t>Meta Learning = learn to learn</a:t>
            </a:r>
          </a:p>
          <a:p>
            <a:endParaRPr lang="en-US" dirty="0"/>
          </a:p>
          <a:p>
            <a:r>
              <a:rPr lang="en-US" dirty="0"/>
              <a:t>For example, automatically find the best model architecture and hyperparameters (Meta-parameters).</a:t>
            </a:r>
          </a:p>
          <a:p>
            <a:r>
              <a:rPr lang="en-US" dirty="0"/>
              <a:t>Search for optimum in a multi-dimensional space of architectures and hyperparameters (Meta-Space).</a:t>
            </a:r>
          </a:p>
          <a:p>
            <a:r>
              <a:rPr lang="en-US" dirty="0"/>
              <a:t>We can optimize for different things - accuracy, generalization, speed, power-effectiveness, etc.</a:t>
            </a:r>
          </a:p>
          <a:p>
            <a:endParaRPr lang="en-US" dirty="0"/>
          </a:p>
          <a:p>
            <a:r>
              <a:rPr lang="en-US" dirty="0"/>
              <a:t>Random search is slow.</a:t>
            </a:r>
          </a:p>
          <a:p>
            <a:r>
              <a:rPr lang="en-US" dirty="0"/>
              <a:t>Evolutionary approach is much faster. </a:t>
            </a:r>
          </a:p>
          <a:p>
            <a:r>
              <a:rPr lang="en-US" dirty="0"/>
              <a:t>It is similar to Gradient Descent in the space of hyper-parameters.</a:t>
            </a:r>
          </a:p>
          <a:p>
            <a:r>
              <a:rPr lang="en-US" dirty="0"/>
              <a:t>Idea – let models change and compete, select the best, repeat.</a:t>
            </a:r>
          </a:p>
          <a:p>
            <a:r>
              <a:rPr lang="en-US" dirty="0"/>
              <a:t>Similar to Darwinian evolution in biology.</a:t>
            </a:r>
          </a:p>
          <a:p>
            <a:endParaRPr lang="en-US" dirty="0"/>
          </a:p>
          <a:p>
            <a:r>
              <a:rPr lang="en-US" dirty="0"/>
              <a:t>Examples of random "mutations": remove a convolution, add skip connection, change learning rate, etc.</a:t>
            </a:r>
          </a:p>
          <a:p>
            <a:r>
              <a:rPr lang="en-US" dirty="0"/>
              <a:t>Combinations - analogous to genetic recombination - combining genes (hyperparameters) of two parents.</a:t>
            </a:r>
          </a:p>
          <a:p>
            <a:endParaRPr lang="en-US" dirty="0"/>
          </a:p>
          <a:p>
            <a:r>
              <a:rPr lang="en-US" dirty="0"/>
              <a:t>Many groups are working on the subject:</a:t>
            </a:r>
          </a:p>
          <a:p>
            <a:r>
              <a:rPr lang="en-US" dirty="0"/>
              <a:t>    - </a:t>
            </a:r>
            <a:r>
              <a:rPr lang="en-US" dirty="0" err="1"/>
              <a:t>OpenAI</a:t>
            </a:r>
            <a:r>
              <a:rPr lang="en-US" dirty="0"/>
              <a:t> (Reptile, MAML)</a:t>
            </a:r>
          </a:p>
          <a:p>
            <a:r>
              <a:rPr lang="en-US" dirty="0"/>
              <a:t>    - Uber Labs ( differentiable plasticity )</a:t>
            </a:r>
          </a:p>
          <a:p>
            <a:r>
              <a:rPr lang="en-US" dirty="0"/>
              <a:t>    - Sentient Labs (evolutionary optimization of gated networks (LSTMs) for language modeling)</a:t>
            </a:r>
          </a:p>
          <a:p>
            <a:r>
              <a:rPr lang="en-US" dirty="0"/>
              <a:t>    - Google DeepMind</a:t>
            </a:r>
          </a:p>
          <a:p>
            <a:r>
              <a:rPr lang="en-US" dirty="0"/>
              <a:t>    - Google Brain </a:t>
            </a:r>
            <a:r>
              <a:rPr lang="en-US" dirty="0" err="1"/>
              <a:t>AutoML</a:t>
            </a:r>
            <a:r>
              <a:rPr lang="en-US" dirty="0"/>
              <a:t>, </a:t>
            </a:r>
            <a:r>
              <a:rPr lang="en-US" dirty="0" err="1"/>
              <a:t>Amoebanet</a:t>
            </a:r>
            <a:r>
              <a:rPr lang="en-US" dirty="0"/>
              <a:t>, </a:t>
            </a:r>
            <a:r>
              <a:rPr lang="en-US" dirty="0" err="1"/>
              <a:t>AdaNet</a:t>
            </a:r>
            <a:endParaRPr lang="en-US" dirty="0"/>
          </a:p>
          <a:p>
            <a:r>
              <a:rPr lang="en-US" dirty="0"/>
              <a:t>    - H2O.ai - </a:t>
            </a:r>
            <a:r>
              <a:rPr lang="en-US" dirty="0" err="1"/>
              <a:t>AutoML</a:t>
            </a:r>
            <a:r>
              <a:rPr lang="en-US" dirty="0"/>
              <a:t> and Driverless AI</a:t>
            </a:r>
          </a:p>
        </p:txBody>
      </p:sp>
      <p:pic>
        <p:nvPicPr>
          <p:cNvPr id="6" name="Picture 5">
            <a:extLst>
              <a:ext uri="{FF2B5EF4-FFF2-40B4-BE49-F238E27FC236}">
                <a16:creationId xmlns:a16="http://schemas.microsoft.com/office/drawing/2014/main" id="{CF9EAC2B-56E0-8D4F-9A59-03F510A476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0340788" y="0"/>
            <a:ext cx="1851212" cy="2431819"/>
          </a:xfrm>
          <a:prstGeom prst="rect">
            <a:avLst/>
          </a:prstGeom>
        </p:spPr>
      </p:pic>
      <p:sp>
        <p:nvSpPr>
          <p:cNvPr id="7" name="TextBox 6">
            <a:extLst>
              <a:ext uri="{FF2B5EF4-FFF2-40B4-BE49-F238E27FC236}">
                <a16:creationId xmlns:a16="http://schemas.microsoft.com/office/drawing/2014/main" id="{932D76D2-2B74-044E-A484-37E6763D390B}"/>
              </a:ext>
            </a:extLst>
          </p:cNvPr>
          <p:cNvSpPr txBox="1"/>
          <p:nvPr/>
        </p:nvSpPr>
        <p:spPr>
          <a:xfrm>
            <a:off x="10473204" y="2431819"/>
            <a:ext cx="1720850" cy="369332"/>
          </a:xfrm>
          <a:prstGeom prst="rect">
            <a:avLst/>
          </a:prstGeom>
          <a:noFill/>
        </p:spPr>
        <p:txBody>
          <a:bodyPr wrap="square" rtlCol="0">
            <a:spAutoFit/>
          </a:bodyPr>
          <a:lstStyle/>
          <a:p>
            <a:r>
              <a:rPr lang="en-US" dirty="0"/>
              <a:t>Charles Darwin</a:t>
            </a:r>
          </a:p>
        </p:txBody>
      </p:sp>
      <p:pic>
        <p:nvPicPr>
          <p:cNvPr id="8" name="Picture 7">
            <a:extLst>
              <a:ext uri="{FF2B5EF4-FFF2-40B4-BE49-F238E27FC236}">
                <a16:creationId xmlns:a16="http://schemas.microsoft.com/office/drawing/2014/main" id="{9B1B7386-9309-284D-BA45-03D2D3EBAB1C}"/>
              </a:ext>
            </a:extLst>
          </p:cNvPr>
          <p:cNvPicPr>
            <a:picLocks noChangeAspect="1"/>
          </p:cNvPicPr>
          <p:nvPr/>
        </p:nvPicPr>
        <p:blipFill>
          <a:blip r:embed="rId3"/>
          <a:stretch>
            <a:fillRect/>
          </a:stretch>
        </p:blipFill>
        <p:spPr>
          <a:xfrm>
            <a:off x="10688544" y="3531170"/>
            <a:ext cx="1155700" cy="1701800"/>
          </a:xfrm>
          <a:prstGeom prst="rect">
            <a:avLst/>
          </a:prstGeom>
        </p:spPr>
      </p:pic>
    </p:spTree>
    <p:extLst>
      <p:ext uri="{BB962C8B-B14F-4D97-AF65-F5344CB8AC3E}">
        <p14:creationId xmlns:p14="http://schemas.microsoft.com/office/powerpoint/2010/main" val="13601164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9AB5C7-72FA-2F40-ADFC-6E171454F8C7}"/>
              </a:ext>
            </a:extLst>
          </p:cNvPr>
          <p:cNvSpPr txBox="1"/>
          <p:nvPr/>
        </p:nvSpPr>
        <p:spPr>
          <a:xfrm>
            <a:off x="255495" y="43252"/>
            <a:ext cx="3321423" cy="584775"/>
          </a:xfrm>
          <a:prstGeom prst="rect">
            <a:avLst/>
          </a:prstGeom>
          <a:noFill/>
        </p:spPr>
        <p:txBody>
          <a:bodyPr wrap="square" rtlCol="0">
            <a:spAutoFit/>
          </a:bodyPr>
          <a:lstStyle/>
          <a:p>
            <a:r>
              <a:rPr lang="en-US" sz="3200" b="1" dirty="0"/>
              <a:t>Back Propagation</a:t>
            </a:r>
          </a:p>
        </p:txBody>
      </p:sp>
      <p:pic>
        <p:nvPicPr>
          <p:cNvPr id="6" name="Picture 5">
            <a:extLst>
              <a:ext uri="{FF2B5EF4-FFF2-40B4-BE49-F238E27FC236}">
                <a16:creationId xmlns:a16="http://schemas.microsoft.com/office/drawing/2014/main" id="{D96C0D11-DF62-9945-8044-6F07E07E236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55495" y="2814167"/>
            <a:ext cx="4506997" cy="3913095"/>
          </a:xfrm>
          <a:prstGeom prst="rect">
            <a:avLst/>
          </a:prstGeom>
        </p:spPr>
      </p:pic>
      <p:sp>
        <p:nvSpPr>
          <p:cNvPr id="10" name="TextBox 9">
            <a:extLst>
              <a:ext uri="{FF2B5EF4-FFF2-40B4-BE49-F238E27FC236}">
                <a16:creationId xmlns:a16="http://schemas.microsoft.com/office/drawing/2014/main" id="{475940E0-AD12-C047-BEFF-E044F9341660}"/>
              </a:ext>
            </a:extLst>
          </p:cNvPr>
          <p:cNvSpPr txBox="1"/>
          <p:nvPr/>
        </p:nvSpPr>
        <p:spPr>
          <a:xfrm>
            <a:off x="5822576" y="268941"/>
            <a:ext cx="6118412" cy="2031325"/>
          </a:xfrm>
          <a:prstGeom prst="rect">
            <a:avLst/>
          </a:prstGeom>
          <a:noFill/>
        </p:spPr>
        <p:txBody>
          <a:bodyPr wrap="square" rtlCol="0">
            <a:spAutoFit/>
          </a:bodyPr>
          <a:lstStyle/>
          <a:p>
            <a:r>
              <a:rPr lang="en-US" b="1" u="sng" dirty="0"/>
              <a:t>Forward Propagation:</a:t>
            </a:r>
          </a:p>
          <a:p>
            <a:r>
              <a:rPr lang="en-US" dirty="0"/>
              <a:t>    From input – calculate activations of nodes in 1</a:t>
            </a:r>
            <a:r>
              <a:rPr lang="en-US" baseline="30000" dirty="0"/>
              <a:t>st</a:t>
            </a:r>
            <a:r>
              <a:rPr lang="en-US" dirty="0"/>
              <a:t> layer</a:t>
            </a:r>
          </a:p>
          <a:p>
            <a:r>
              <a:rPr lang="en-US" dirty="0"/>
              <a:t>    From 1</a:t>
            </a:r>
            <a:r>
              <a:rPr lang="en-US" baseline="30000" dirty="0"/>
              <a:t>st</a:t>
            </a:r>
            <a:r>
              <a:rPr lang="en-US" dirty="0"/>
              <a:t> layer – calculate activations in 2</a:t>
            </a:r>
            <a:r>
              <a:rPr lang="en-US" baseline="30000" dirty="0"/>
              <a:t>nd</a:t>
            </a:r>
            <a:r>
              <a:rPr lang="en-US" dirty="0"/>
              <a:t> layer</a:t>
            </a:r>
          </a:p>
          <a:p>
            <a:r>
              <a:rPr lang="en-US" dirty="0"/>
              <a:t>    etc. </a:t>
            </a:r>
          </a:p>
          <a:p>
            <a:r>
              <a:rPr lang="en-US" dirty="0"/>
              <a:t>          (note - cache activations, will need them for backprop)</a:t>
            </a:r>
          </a:p>
          <a:p>
            <a:r>
              <a:rPr lang="en-US" dirty="0"/>
              <a:t>    Calculate the output – and loss/error  E</a:t>
            </a:r>
          </a:p>
          <a:p>
            <a:r>
              <a:rPr lang="en-US" dirty="0"/>
              <a:t>    (E ~ diff between calculated and target values)</a:t>
            </a:r>
          </a:p>
        </p:txBody>
      </p:sp>
      <p:pic>
        <p:nvPicPr>
          <p:cNvPr id="12" name="Picture 11">
            <a:extLst>
              <a:ext uri="{FF2B5EF4-FFF2-40B4-BE49-F238E27FC236}">
                <a16:creationId xmlns:a16="http://schemas.microsoft.com/office/drawing/2014/main" id="{1E392CE5-0259-F048-862F-53F91F08A877}"/>
              </a:ext>
            </a:extLst>
          </p:cNvPr>
          <p:cNvPicPr>
            <a:picLocks noChangeAspect="1"/>
          </p:cNvPicPr>
          <p:nvPr/>
        </p:nvPicPr>
        <p:blipFill>
          <a:blip r:embed="rId3"/>
          <a:stretch>
            <a:fillRect/>
          </a:stretch>
        </p:blipFill>
        <p:spPr>
          <a:xfrm>
            <a:off x="7463117" y="4458857"/>
            <a:ext cx="3166783" cy="2268405"/>
          </a:xfrm>
          <a:prstGeom prst="rect">
            <a:avLst/>
          </a:prstGeom>
        </p:spPr>
      </p:pic>
      <p:sp>
        <p:nvSpPr>
          <p:cNvPr id="13" name="TextBox 12">
            <a:extLst>
              <a:ext uri="{FF2B5EF4-FFF2-40B4-BE49-F238E27FC236}">
                <a16:creationId xmlns:a16="http://schemas.microsoft.com/office/drawing/2014/main" id="{B22E9501-A462-6D43-A63B-567A648D9CD3}"/>
              </a:ext>
            </a:extLst>
          </p:cNvPr>
          <p:cNvSpPr txBox="1"/>
          <p:nvPr/>
        </p:nvSpPr>
        <p:spPr>
          <a:xfrm>
            <a:off x="5822576" y="2566616"/>
            <a:ext cx="6118412" cy="1200329"/>
          </a:xfrm>
          <a:prstGeom prst="rect">
            <a:avLst/>
          </a:prstGeom>
          <a:noFill/>
        </p:spPr>
        <p:txBody>
          <a:bodyPr wrap="square" rtlCol="0">
            <a:spAutoFit/>
          </a:bodyPr>
          <a:lstStyle/>
          <a:p>
            <a:r>
              <a:rPr lang="en-US" b="1" u="sng" dirty="0"/>
              <a:t>Backward propagation:</a:t>
            </a:r>
          </a:p>
          <a:p>
            <a:r>
              <a:rPr lang="en-US" dirty="0"/>
              <a:t>   Calculate </a:t>
            </a:r>
            <a:r>
              <a:rPr lang="en-US" dirty="0" err="1"/>
              <a:t>dE</a:t>
            </a:r>
            <a:r>
              <a:rPr lang="en-US" dirty="0"/>
              <a:t>/</a:t>
            </a:r>
            <a:r>
              <a:rPr lang="en-US" dirty="0" err="1"/>
              <a:t>dW</a:t>
            </a:r>
            <a:r>
              <a:rPr lang="en-US" dirty="0"/>
              <a:t>[</a:t>
            </a:r>
            <a:r>
              <a:rPr lang="en-US" dirty="0" err="1"/>
              <a:t>ij</a:t>
            </a:r>
            <a:r>
              <a:rPr lang="en-US" dirty="0"/>
              <a:t>] for all layers using the chain rule</a:t>
            </a:r>
          </a:p>
          <a:p>
            <a:r>
              <a:rPr lang="en-US" dirty="0"/>
              <a:t>        calculate layer by layer going backwards</a:t>
            </a:r>
          </a:p>
          <a:p>
            <a:r>
              <a:rPr lang="en-US" dirty="0"/>
              <a:t>        using cached activations from forward pass</a:t>
            </a:r>
          </a:p>
        </p:txBody>
      </p:sp>
      <p:sp>
        <p:nvSpPr>
          <p:cNvPr id="14" name="TextBox 13">
            <a:extLst>
              <a:ext uri="{FF2B5EF4-FFF2-40B4-BE49-F238E27FC236}">
                <a16:creationId xmlns:a16="http://schemas.microsoft.com/office/drawing/2014/main" id="{DBD6FD53-BC6D-6648-89D4-D249E70147C0}"/>
              </a:ext>
            </a:extLst>
          </p:cNvPr>
          <p:cNvSpPr txBox="1"/>
          <p:nvPr/>
        </p:nvSpPr>
        <p:spPr>
          <a:xfrm>
            <a:off x="255495" y="684438"/>
            <a:ext cx="4760258" cy="2031325"/>
          </a:xfrm>
          <a:prstGeom prst="rect">
            <a:avLst/>
          </a:prstGeom>
          <a:noFill/>
        </p:spPr>
        <p:txBody>
          <a:bodyPr wrap="square" rtlCol="0">
            <a:spAutoFit/>
          </a:bodyPr>
          <a:lstStyle/>
          <a:p>
            <a:r>
              <a:rPr lang="en-US" dirty="0"/>
              <a:t>Backpropagation (backprop, BP) is a method used in artificial neural networks to calculate a gradient that is needed in the calculation of the weights to be used in the network.</a:t>
            </a:r>
          </a:p>
          <a:p>
            <a:endParaRPr lang="en-US" dirty="0"/>
          </a:p>
          <a:p>
            <a:r>
              <a:rPr lang="en-US" dirty="0"/>
              <a:t>Backpropagation computes gradients using the chain rule. </a:t>
            </a:r>
          </a:p>
        </p:txBody>
      </p:sp>
    </p:spTree>
    <p:extLst>
      <p:ext uri="{BB962C8B-B14F-4D97-AF65-F5344CB8AC3E}">
        <p14:creationId xmlns:p14="http://schemas.microsoft.com/office/powerpoint/2010/main" val="3203451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4"/>
          <p:cNvSpPr txBox="1"/>
          <p:nvPr/>
        </p:nvSpPr>
        <p:spPr>
          <a:xfrm>
            <a:off x="135466" y="4264589"/>
            <a:ext cx="9708445" cy="2354631"/>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Retired since 2007</a:t>
            </a:r>
            <a:b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Past: University of Helsinki, University of Maryland, Chairman of Finnish AI,</a:t>
            </a:r>
            <a:b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Research Professor at the Technical Research Centre of Finland. </a:t>
            </a:r>
            <a:b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Best known for creating the modern version of back propagation.</a:t>
            </a:r>
            <a:b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b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Was first published in his 1970 master's thesis.</a:t>
            </a:r>
            <a:endParaRPr kumimoji="0" sz="20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2000" b="0" i="0" u="sng" strike="noStrike" kern="0" cap="none" spc="0" normalizeH="0" baseline="0" noProof="0" dirty="0">
                <a:ln>
                  <a:noFill/>
                </a:ln>
                <a:solidFill>
                  <a:srgbClr val="0563C1"/>
                </a:solidFill>
                <a:effectLst/>
                <a:uLnTx/>
                <a:uFillTx/>
                <a:latin typeface="Calibri"/>
                <a:ea typeface="Calibri"/>
                <a:cs typeface="Calibri"/>
                <a:sym typeface="Calibri"/>
                <a:hlinkClick r:id="rId3"/>
              </a:rPr>
              <a:t>https://en.wikipedia.org/wiki/Backpropagation</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dirty="0">
                <a:ln>
                  <a:noFill/>
                </a:ln>
                <a:solidFill>
                  <a:srgbClr val="000000"/>
                </a:solidFill>
                <a:effectLst/>
                <a:uLnTx/>
                <a:uFillTx/>
                <a:latin typeface="Calibri"/>
                <a:ea typeface="Calibri"/>
                <a:cs typeface="Calibri"/>
                <a:sym typeface="Calibri"/>
              </a:rPr>
              <a:t> - </a:t>
            </a:r>
            <a:r>
              <a:rPr kumimoji="0" lang="en-US" sz="2000" b="0" i="0" u="sng" strike="noStrike" kern="0" cap="none" spc="0" normalizeH="0" baseline="0" noProof="0" dirty="0">
                <a:ln>
                  <a:noFill/>
                </a:ln>
                <a:solidFill>
                  <a:srgbClr val="0563C1"/>
                </a:solidFill>
                <a:effectLst/>
                <a:uLnTx/>
                <a:uFillTx/>
                <a:latin typeface="Calibri"/>
                <a:ea typeface="Calibri"/>
                <a:cs typeface="Calibri"/>
                <a:sym typeface="Calibri"/>
                <a:hlinkClick r:id="rId4"/>
              </a:rPr>
              <a:t>http://people.idsia.ch/~juergen/who-invented-backpropagation.html</a:t>
            </a:r>
            <a:endParaRPr kumimoji="0" sz="20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
        <p:nvSpPr>
          <p:cNvPr id="97" name="Google Shape;97;p14"/>
          <p:cNvSpPr txBox="1"/>
          <p:nvPr/>
        </p:nvSpPr>
        <p:spPr>
          <a:xfrm>
            <a:off x="104090" y="3155576"/>
            <a:ext cx="2985911" cy="52322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800" b="0" i="0" u="none" strike="noStrike" kern="0" cap="none" spc="0" normalizeH="0" baseline="0" noProof="0">
                <a:ln>
                  <a:noFill/>
                </a:ln>
                <a:solidFill>
                  <a:srgbClr val="000000"/>
                </a:solidFill>
                <a:effectLst/>
                <a:uLnTx/>
                <a:uFillTx/>
                <a:latin typeface="Calibri"/>
                <a:ea typeface="Calibri"/>
                <a:cs typeface="Calibri"/>
                <a:sym typeface="Calibri"/>
              </a:rPr>
              <a:t>Seppo Linnainmaa</a:t>
            </a:r>
            <a:endParaRPr kumimoji="0" sz="28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98" name="Google Shape;98;p14"/>
          <p:cNvPicPr preferRelativeResize="0"/>
          <p:nvPr/>
        </p:nvPicPr>
        <p:blipFill rotWithShape="1">
          <a:blip r:embed="rId5">
            <a:alphaModFix/>
          </a:blip>
          <a:srcRect/>
          <a:stretch/>
        </p:blipFill>
        <p:spPr>
          <a:xfrm>
            <a:off x="121023" y="107576"/>
            <a:ext cx="2032000" cy="3048000"/>
          </a:xfrm>
          <a:prstGeom prst="rect">
            <a:avLst/>
          </a:prstGeom>
          <a:noFill/>
          <a:ln>
            <a:noFill/>
          </a:ln>
        </p:spPr>
      </p:pic>
      <p:sp>
        <p:nvSpPr>
          <p:cNvPr id="99" name="Google Shape;99;p14"/>
          <p:cNvSpPr txBox="1"/>
          <p:nvPr/>
        </p:nvSpPr>
        <p:spPr>
          <a:xfrm>
            <a:off x="4273342" y="618897"/>
            <a:ext cx="3939823" cy="107721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0000"/>
                </a:solidFill>
                <a:effectLst/>
                <a:uLnTx/>
                <a:uFillTx/>
                <a:latin typeface="Calibri"/>
                <a:ea typeface="Calibri"/>
                <a:cs typeface="Calibri"/>
                <a:sym typeface="Calibri"/>
              </a:rPr>
              <a:t>Back Propagation</a:t>
            </a:r>
            <a:endParaRPr kumimoji="0"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1" i="0" u="none" strike="noStrike" kern="0" cap="none" spc="0" normalizeH="0" baseline="0" noProof="0" dirty="0">
                <a:ln>
                  <a:noFill/>
                </a:ln>
                <a:solidFill>
                  <a:srgbClr val="FF0000"/>
                </a:solidFill>
                <a:effectLst/>
                <a:uLnTx/>
                <a:uFillTx/>
                <a:latin typeface="Calibri"/>
                <a:ea typeface="Calibri"/>
                <a:cs typeface="Calibri"/>
                <a:sym typeface="Calibri"/>
              </a:rPr>
              <a:t>1970</a:t>
            </a:r>
            <a:endParaRPr kumimoji="0" sz="32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3229396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p:nvPr/>
        </p:nvSpPr>
        <p:spPr>
          <a:xfrm>
            <a:off x="167640" y="125186"/>
            <a:ext cx="11826240" cy="25545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Stochastic Gradient Descent (SGD)</a:t>
            </a:r>
            <a:endParaRPr b="1"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 - </a:t>
            </a:r>
            <a:r>
              <a:rPr lang="en-US" sz="3200" u="sng" dirty="0">
                <a:solidFill>
                  <a:schemeClr val="hlink"/>
                </a:solidFill>
                <a:latin typeface="Calibri"/>
                <a:ea typeface="Calibri"/>
                <a:cs typeface="Calibri"/>
                <a:sym typeface="Calibri"/>
                <a:hlinkClick r:id="rId3"/>
              </a:rPr>
              <a:t>https://en.wikipedia.org/wiki/Stochastic_gradient_descent</a:t>
            </a:r>
            <a:endParaRPr sz="32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Computing true gradient is expensive when number of dimensions is large. Solution – SGD: each step we calculate gradient for a small random subset of dimensions. Each step is much “cheaper” to calculate. </a:t>
            </a:r>
            <a:endParaRPr sz="800" dirty="0">
              <a:solidFill>
                <a:schemeClr val="dk1"/>
              </a:solidFill>
              <a:latin typeface="Calibri"/>
              <a:ea typeface="Calibri"/>
              <a:cs typeface="Calibri"/>
              <a:sym typeface="Calibri"/>
            </a:endParaRPr>
          </a:p>
        </p:txBody>
      </p:sp>
      <p:pic>
        <p:nvPicPr>
          <p:cNvPr id="199" name="Google Shape;199;p32"/>
          <p:cNvPicPr preferRelativeResize="0"/>
          <p:nvPr/>
        </p:nvPicPr>
        <p:blipFill rotWithShape="1">
          <a:blip r:embed="rId4">
            <a:alphaModFix/>
          </a:blip>
          <a:srcRect/>
          <a:stretch/>
        </p:blipFill>
        <p:spPr>
          <a:xfrm>
            <a:off x="3342460" y="2679731"/>
            <a:ext cx="5476599" cy="4066499"/>
          </a:xfrm>
          <a:prstGeom prst="rect">
            <a:avLst/>
          </a:prstGeom>
          <a:noFill/>
          <a:ln>
            <a:noFill/>
          </a:ln>
        </p:spPr>
      </p:pic>
    </p:spTree>
    <p:extLst>
      <p:ext uri="{BB962C8B-B14F-4D97-AF65-F5344CB8AC3E}">
        <p14:creationId xmlns:p14="http://schemas.microsoft.com/office/powerpoint/2010/main" val="23196548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9" name="Google Shape;89;p13"/>
          <p:cNvSpPr txBox="1"/>
          <p:nvPr/>
        </p:nvSpPr>
        <p:spPr>
          <a:xfrm>
            <a:off x="167921" y="3443109"/>
            <a:ext cx="276718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0" i="0" u="none" strike="noStrike" cap="none" dirty="0">
                <a:solidFill>
                  <a:schemeClr val="dk1"/>
                </a:solidFill>
                <a:latin typeface="Calibri"/>
                <a:ea typeface="Calibri"/>
                <a:cs typeface="Calibri"/>
                <a:sym typeface="Calibri"/>
              </a:rPr>
              <a:t>Léon </a:t>
            </a:r>
            <a:r>
              <a:rPr lang="en-US" sz="2800" b="0" i="0" u="none" strike="noStrike" cap="none" dirty="0" err="1">
                <a:solidFill>
                  <a:schemeClr val="dk1"/>
                </a:solidFill>
                <a:latin typeface="Calibri"/>
                <a:ea typeface="Calibri"/>
                <a:cs typeface="Calibri"/>
                <a:sym typeface="Calibri"/>
              </a:rPr>
              <a:t>Bottou</a:t>
            </a:r>
            <a:endParaRPr sz="2800" dirty="0">
              <a:solidFill>
                <a:schemeClr val="dk1"/>
              </a:solidFill>
              <a:latin typeface="Calibri"/>
              <a:ea typeface="Calibri"/>
              <a:cs typeface="Calibri"/>
              <a:sym typeface="Calibri"/>
            </a:endParaRPr>
          </a:p>
        </p:txBody>
      </p:sp>
      <p:sp>
        <p:nvSpPr>
          <p:cNvPr id="90" name="Google Shape;90;p13"/>
          <p:cNvSpPr txBox="1"/>
          <p:nvPr/>
        </p:nvSpPr>
        <p:spPr>
          <a:xfrm>
            <a:off x="167920" y="4188178"/>
            <a:ext cx="11064523" cy="24412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Calibri"/>
                <a:ea typeface="Calibri"/>
                <a:cs typeface="Calibri"/>
                <a:sym typeface="Calibri"/>
              </a:rPr>
              <a:t>Introduced </a:t>
            </a:r>
            <a:r>
              <a:rPr lang="en-US" sz="2000" b="1" dirty="0">
                <a:solidFill>
                  <a:srgbClr val="FF0000"/>
                </a:solidFill>
                <a:latin typeface="Calibri"/>
                <a:ea typeface="Calibri"/>
                <a:cs typeface="Calibri"/>
                <a:sym typeface="Calibri"/>
              </a:rPr>
              <a:t>stochastic gradient descent </a:t>
            </a:r>
            <a:r>
              <a:rPr lang="en-US" sz="2000" dirty="0">
                <a:solidFill>
                  <a:schemeClr val="dk1"/>
                </a:solidFill>
                <a:latin typeface="Calibri"/>
                <a:ea typeface="Calibri"/>
                <a:cs typeface="Calibri"/>
                <a:sym typeface="Calibri"/>
              </a:rPr>
              <a:t>in 1998</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a:t>
            </a:r>
            <a:r>
              <a:rPr lang="en-US" sz="2000" dirty="0" err="1">
                <a:solidFill>
                  <a:schemeClr val="dk1"/>
                </a:solidFill>
                <a:latin typeface="Calibri"/>
                <a:ea typeface="Calibri"/>
                <a:cs typeface="Calibri"/>
                <a:sym typeface="Calibri"/>
              </a:rPr>
              <a:t>Bottou</a:t>
            </a:r>
            <a:r>
              <a:rPr lang="en-US" sz="2000" dirty="0">
                <a:solidFill>
                  <a:schemeClr val="dk1"/>
                </a:solidFill>
                <a:latin typeface="Calibri"/>
                <a:ea typeface="Calibri"/>
                <a:cs typeface="Calibri"/>
                <a:sym typeface="Calibri"/>
              </a:rPr>
              <a:t>, Léon (1998). "Online Algorithms and Stochastic Approximations".</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At Facebook Research since 2015</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Past: AT&amp;T Bell Laboratories, AT&amp;T Labs, NEC Labs America, and Microsoft Research. </a:t>
            </a:r>
            <a:endParaRPr sz="2000" dirty="0"/>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a:t>
            </a:r>
            <a:r>
              <a:rPr lang="en-US" sz="2000" u="sng" dirty="0">
                <a:solidFill>
                  <a:schemeClr val="hlink"/>
                </a:solidFill>
                <a:latin typeface="Calibri"/>
                <a:ea typeface="Calibri"/>
                <a:cs typeface="Calibri"/>
                <a:sym typeface="Calibri"/>
                <a:hlinkClick r:id="rId3"/>
              </a:rPr>
              <a:t>https://research.fb.com/people/bottou-leon/</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a:t>
            </a:r>
            <a:r>
              <a:rPr lang="en-US" sz="2000" u="sng" dirty="0">
                <a:solidFill>
                  <a:schemeClr val="hlink"/>
                </a:solidFill>
                <a:latin typeface="Calibri"/>
                <a:ea typeface="Calibri"/>
                <a:cs typeface="Calibri"/>
                <a:sym typeface="Calibri"/>
                <a:hlinkClick r:id="rId4"/>
              </a:rPr>
              <a:t>http://leon.bottou.org</a:t>
            </a:r>
            <a:endParaRPr sz="20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 - </a:t>
            </a:r>
            <a:r>
              <a:rPr lang="en-US" sz="2000" u="sng" dirty="0">
                <a:solidFill>
                  <a:schemeClr val="hlink"/>
                </a:solidFill>
                <a:latin typeface="Calibri"/>
                <a:ea typeface="Calibri"/>
                <a:cs typeface="Calibri"/>
                <a:sym typeface="Calibri"/>
                <a:hlinkClick r:id="rId5"/>
              </a:rPr>
              <a:t>https://scholar.google.com/citations?user=kbN88gsAAAAJ</a:t>
            </a:r>
            <a:endParaRPr sz="2000" dirty="0">
              <a:solidFill>
                <a:schemeClr val="dk1"/>
              </a:solidFill>
              <a:latin typeface="Calibri"/>
              <a:ea typeface="Calibri"/>
              <a:cs typeface="Calibri"/>
              <a:sym typeface="Calibri"/>
            </a:endParaRPr>
          </a:p>
        </p:txBody>
      </p:sp>
      <p:sp>
        <p:nvSpPr>
          <p:cNvPr id="91" name="Google Shape;91;p13"/>
          <p:cNvSpPr txBox="1"/>
          <p:nvPr/>
        </p:nvSpPr>
        <p:spPr>
          <a:xfrm>
            <a:off x="3977507" y="390298"/>
            <a:ext cx="5520266" cy="107721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rgbClr val="FF0000"/>
                </a:solidFill>
                <a:latin typeface="Calibri"/>
                <a:ea typeface="Calibri"/>
                <a:cs typeface="Calibri"/>
                <a:sym typeface="Calibri"/>
              </a:rPr>
              <a:t>Stochastic Gradient Descent</a:t>
            </a:r>
            <a:endParaRPr dirty="0"/>
          </a:p>
          <a:p>
            <a:pPr marL="0" marR="0" lvl="0" indent="0" algn="l" rtl="0">
              <a:spcBef>
                <a:spcPts val="0"/>
              </a:spcBef>
              <a:spcAft>
                <a:spcPts val="0"/>
              </a:spcAft>
              <a:buNone/>
            </a:pPr>
            <a:r>
              <a:rPr lang="en-US" sz="3200" b="1" dirty="0">
                <a:solidFill>
                  <a:srgbClr val="FF0000"/>
                </a:solidFill>
                <a:latin typeface="Calibri"/>
                <a:ea typeface="Calibri"/>
                <a:cs typeface="Calibri"/>
                <a:sym typeface="Calibri"/>
              </a:rPr>
              <a:t>1998</a:t>
            </a:r>
            <a:endParaRPr sz="32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8B45DF91-1F6A-4F4E-8FA6-41707C947830}"/>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0" y="0"/>
            <a:ext cx="3133165" cy="3275582"/>
          </a:xfrm>
          <a:prstGeom prst="rect">
            <a:avLst/>
          </a:prstGeom>
        </p:spPr>
      </p:pic>
    </p:spTree>
    <p:extLst>
      <p:ext uri="{BB962C8B-B14F-4D97-AF65-F5344CB8AC3E}">
        <p14:creationId xmlns:p14="http://schemas.microsoft.com/office/powerpoint/2010/main" val="1300064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A46C0-B2B2-B745-9CE8-BBD34D7FDFFE}"/>
              </a:ext>
            </a:extLst>
          </p:cNvPr>
          <p:cNvSpPr txBox="1"/>
          <p:nvPr/>
        </p:nvSpPr>
        <p:spPr>
          <a:xfrm>
            <a:off x="282388" y="161365"/>
            <a:ext cx="6575611" cy="584775"/>
          </a:xfrm>
          <a:prstGeom prst="rect">
            <a:avLst/>
          </a:prstGeom>
          <a:noFill/>
        </p:spPr>
        <p:txBody>
          <a:bodyPr wrap="square" rtlCol="0">
            <a:spAutoFit/>
          </a:bodyPr>
          <a:lstStyle/>
          <a:p>
            <a:r>
              <a:rPr lang="en-US" sz="3200" b="1" dirty="0"/>
              <a:t>SGD = Stochastic Gradient Descent</a:t>
            </a:r>
          </a:p>
        </p:txBody>
      </p:sp>
      <p:sp>
        <p:nvSpPr>
          <p:cNvPr id="3" name="TextBox 2">
            <a:extLst>
              <a:ext uri="{FF2B5EF4-FFF2-40B4-BE49-F238E27FC236}">
                <a16:creationId xmlns:a16="http://schemas.microsoft.com/office/drawing/2014/main" id="{8675565B-CEB4-B04E-8AB9-B804DB3AF95F}"/>
              </a:ext>
            </a:extLst>
          </p:cNvPr>
          <p:cNvSpPr txBox="1"/>
          <p:nvPr/>
        </p:nvSpPr>
        <p:spPr>
          <a:xfrm>
            <a:off x="141710" y="760277"/>
            <a:ext cx="11886167" cy="5632311"/>
          </a:xfrm>
          <a:prstGeom prst="rect">
            <a:avLst/>
          </a:prstGeom>
          <a:noFill/>
        </p:spPr>
        <p:txBody>
          <a:bodyPr wrap="square" rtlCol="0">
            <a:spAutoFit/>
          </a:bodyPr>
          <a:lstStyle/>
          <a:p>
            <a:r>
              <a:rPr lang="en-US" sz="2000" b="1" dirty="0">
                <a:solidFill>
                  <a:srgbClr val="FF0000"/>
                </a:solidFill>
              </a:rPr>
              <a:t>Stochastic Gradient Descent</a:t>
            </a:r>
            <a:r>
              <a:rPr lang="en-US" sz="2000" dirty="0"/>
              <a:t> is a variation of the gradient descent algorithm that calculates the error and updates the model </a:t>
            </a:r>
            <a:r>
              <a:rPr lang="en-US" sz="2000" b="1" dirty="0">
                <a:solidFill>
                  <a:srgbClr val="FF0000"/>
                </a:solidFill>
              </a:rPr>
              <a:t>for each example</a:t>
            </a:r>
            <a:r>
              <a:rPr lang="en-US" sz="2000" dirty="0"/>
              <a:t> in the training dataset – but using only random subset of dimensions.</a:t>
            </a:r>
          </a:p>
          <a:p>
            <a:endParaRPr lang="en-US" sz="2000" dirty="0"/>
          </a:p>
          <a:p>
            <a:r>
              <a:rPr lang="en-US" sz="2000" dirty="0"/>
              <a:t>Pros: frequent updates, simple to understand, faster learning, noise helps to avoid local minima (premature convergence). Cons: noisy gradients can cause errors, can be computationally expensive.</a:t>
            </a:r>
          </a:p>
          <a:p>
            <a:endParaRPr lang="en-US" sz="2000" dirty="0"/>
          </a:p>
          <a:p>
            <a:pPr fontAlgn="base"/>
            <a:r>
              <a:rPr lang="en-US" sz="2000" b="1" dirty="0">
                <a:solidFill>
                  <a:srgbClr val="FF0000"/>
                </a:solidFill>
              </a:rPr>
              <a:t>Batch Gradient Descent</a:t>
            </a:r>
            <a:r>
              <a:rPr lang="en-US" sz="2000" dirty="0"/>
              <a:t> - calculates the error for each example in the training dataset, but only updates the model after all training examples have been evaluated.</a:t>
            </a:r>
          </a:p>
          <a:p>
            <a:pPr fontAlgn="base"/>
            <a:endParaRPr lang="en-US" sz="2000" dirty="0"/>
          </a:p>
          <a:p>
            <a:pPr fontAlgn="base"/>
            <a:r>
              <a:rPr lang="en-US" sz="2000" dirty="0"/>
              <a:t>Pros: fewer updates to the model – less calculations. More stable gradient. Easy to do parallel processing. Cons: more stability can lead to premature convergence. Additional complexity of accumulating prediction errors across all training examples – can require more memory. model updates may become very slow for large datasets.</a:t>
            </a:r>
          </a:p>
          <a:p>
            <a:pPr fontAlgn="base"/>
            <a:endParaRPr lang="en-US" sz="2000" dirty="0"/>
          </a:p>
          <a:p>
            <a:pPr fontAlgn="base"/>
            <a:r>
              <a:rPr lang="en-US" sz="2000" b="1" dirty="0">
                <a:solidFill>
                  <a:srgbClr val="FF0000"/>
                </a:solidFill>
              </a:rPr>
              <a:t>Mini-batch Gradient Descent</a:t>
            </a:r>
            <a:r>
              <a:rPr lang="en-US" sz="2000" dirty="0"/>
              <a:t> – a compromise. It splits the training dataset into small batches that are used to calculate model error and update model coefficients.</a:t>
            </a:r>
          </a:p>
          <a:p>
            <a:pPr fontAlgn="base"/>
            <a:endParaRPr lang="en-US" sz="2000" dirty="0"/>
          </a:p>
          <a:p>
            <a:pPr fontAlgn="base"/>
            <a:r>
              <a:rPr lang="en-US" sz="2000" b="1" dirty="0">
                <a:solidFill>
                  <a:srgbClr val="FF0000"/>
                </a:solidFill>
              </a:rPr>
              <a:t>Mini-batch size</a:t>
            </a:r>
            <a:r>
              <a:rPr lang="en-US" sz="2000" dirty="0"/>
              <a:t> is usually tuned based on number of CPUs or GPUs and memory size. Common default is 32. Common values are powers of 2 (32, 64, 128, 256, etc.)</a:t>
            </a:r>
          </a:p>
        </p:txBody>
      </p:sp>
    </p:spTree>
    <p:extLst>
      <p:ext uri="{BB962C8B-B14F-4D97-AF65-F5344CB8AC3E}">
        <p14:creationId xmlns:p14="http://schemas.microsoft.com/office/powerpoint/2010/main" val="39408560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E215463-4EAB-E44D-859B-5E1E13023A2E}"/>
              </a:ext>
            </a:extLst>
          </p:cNvPr>
          <p:cNvSpPr txBox="1"/>
          <p:nvPr/>
        </p:nvSpPr>
        <p:spPr>
          <a:xfrm>
            <a:off x="121024" y="199994"/>
            <a:ext cx="5123329" cy="584775"/>
          </a:xfrm>
          <a:prstGeom prst="rect">
            <a:avLst/>
          </a:prstGeom>
          <a:noFill/>
        </p:spPr>
        <p:txBody>
          <a:bodyPr wrap="square" rtlCol="0">
            <a:spAutoFit/>
          </a:bodyPr>
          <a:lstStyle/>
          <a:p>
            <a:r>
              <a:rPr lang="en-US" sz="3200" b="1" dirty="0"/>
              <a:t>Vanishing Gradient Problem</a:t>
            </a:r>
          </a:p>
        </p:txBody>
      </p:sp>
      <p:sp>
        <p:nvSpPr>
          <p:cNvPr id="5" name="TextBox 4">
            <a:extLst>
              <a:ext uri="{FF2B5EF4-FFF2-40B4-BE49-F238E27FC236}">
                <a16:creationId xmlns:a16="http://schemas.microsoft.com/office/drawing/2014/main" id="{B7D0ACE8-8575-D04B-8433-825396A8F1FA}"/>
              </a:ext>
            </a:extLst>
          </p:cNvPr>
          <p:cNvSpPr txBox="1"/>
          <p:nvPr/>
        </p:nvSpPr>
        <p:spPr>
          <a:xfrm>
            <a:off x="121025" y="784769"/>
            <a:ext cx="5432610" cy="2862322"/>
          </a:xfrm>
          <a:prstGeom prst="rect">
            <a:avLst/>
          </a:prstGeom>
          <a:noFill/>
        </p:spPr>
        <p:txBody>
          <a:bodyPr wrap="square" rtlCol="0">
            <a:spAutoFit/>
          </a:bodyPr>
          <a:lstStyle/>
          <a:p>
            <a:r>
              <a:rPr lang="en-US" dirty="0"/>
              <a:t>Using backpropagation we calculate gradients </a:t>
            </a:r>
          </a:p>
          <a:p>
            <a:r>
              <a:rPr lang="en-US" dirty="0"/>
              <a:t>layer by layer going backwards.</a:t>
            </a:r>
          </a:p>
          <a:p>
            <a:r>
              <a:rPr lang="en-US" dirty="0"/>
              <a:t>Those gradients are calculated using chain rule.</a:t>
            </a:r>
          </a:p>
          <a:p>
            <a:endParaRPr lang="en-US" dirty="0"/>
          </a:p>
          <a:p>
            <a:r>
              <a:rPr lang="en-US" dirty="0"/>
              <a:t>     </a:t>
            </a:r>
            <a:r>
              <a:rPr lang="en-US" dirty="0" err="1"/>
              <a:t>dW</a:t>
            </a:r>
            <a:r>
              <a:rPr lang="en-US" dirty="0"/>
              <a:t>[m] = </a:t>
            </a:r>
            <a:r>
              <a:rPr lang="en-US" dirty="0" err="1"/>
              <a:t>dW</a:t>
            </a:r>
            <a:r>
              <a:rPr lang="en-US" dirty="0"/>
              <a:t>[N] * </a:t>
            </a:r>
            <a:r>
              <a:rPr lang="en-US" dirty="0" err="1"/>
              <a:t>dW</a:t>
            </a:r>
            <a:r>
              <a:rPr lang="en-US" dirty="0"/>
              <a:t>[N-1] * ... </a:t>
            </a:r>
          </a:p>
          <a:p>
            <a:endParaRPr lang="en-US" dirty="0"/>
          </a:p>
          <a:p>
            <a:r>
              <a:rPr lang="en-US" dirty="0"/>
              <a:t>If gradients are small, and number of layers is large, the result of multiplying multiple small numbers becomes vanishingly small. This may effectively prevent some weights from changing their value.</a:t>
            </a:r>
          </a:p>
        </p:txBody>
      </p:sp>
      <p:pic>
        <p:nvPicPr>
          <p:cNvPr id="7" name="Picture 6">
            <a:extLst>
              <a:ext uri="{FF2B5EF4-FFF2-40B4-BE49-F238E27FC236}">
                <a16:creationId xmlns:a16="http://schemas.microsoft.com/office/drawing/2014/main" id="{1B7679AC-2892-6A4C-95E5-85CE6CD0F12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024" y="4231866"/>
            <a:ext cx="5432611" cy="1640033"/>
          </a:xfrm>
          <a:prstGeom prst="rect">
            <a:avLst/>
          </a:prstGeom>
        </p:spPr>
      </p:pic>
      <p:sp>
        <p:nvSpPr>
          <p:cNvPr id="8" name="TextBox 7">
            <a:extLst>
              <a:ext uri="{FF2B5EF4-FFF2-40B4-BE49-F238E27FC236}">
                <a16:creationId xmlns:a16="http://schemas.microsoft.com/office/drawing/2014/main" id="{0FE87BBD-1B40-D54C-BB07-E2B17EB7193D}"/>
              </a:ext>
            </a:extLst>
          </p:cNvPr>
          <p:cNvSpPr txBox="1"/>
          <p:nvPr/>
        </p:nvSpPr>
        <p:spPr>
          <a:xfrm>
            <a:off x="5983941" y="199994"/>
            <a:ext cx="6208059" cy="6278642"/>
          </a:xfrm>
          <a:prstGeom prst="rect">
            <a:avLst/>
          </a:prstGeom>
          <a:noFill/>
        </p:spPr>
        <p:txBody>
          <a:bodyPr wrap="square" rtlCol="0">
            <a:spAutoFit/>
          </a:bodyPr>
          <a:lstStyle/>
          <a:p>
            <a:r>
              <a:rPr lang="en-US" sz="2400" b="1" dirty="0"/>
              <a:t>Solutions to Vanishing Gradient Problem</a:t>
            </a:r>
          </a:p>
          <a:p>
            <a:endParaRPr lang="en-US" dirty="0"/>
          </a:p>
          <a:p>
            <a:r>
              <a:rPr lang="en-US" dirty="0"/>
              <a:t>Multi-level hierarchy (Jürgen </a:t>
            </a:r>
            <a:r>
              <a:rPr lang="en-US" dirty="0" err="1"/>
              <a:t>Schmidhuber</a:t>
            </a:r>
            <a:r>
              <a:rPr lang="en-US" dirty="0"/>
              <a:t>, 1992) – pre-training one level at a time. Similar approach  - Hinton et al. (2006) - deep belief network model, training one layer at a time.</a:t>
            </a:r>
          </a:p>
          <a:p>
            <a:endParaRPr lang="en-US" dirty="0"/>
          </a:p>
          <a:p>
            <a:r>
              <a:rPr lang="en-US" dirty="0"/>
              <a:t>Gated nodes - LSTM = Long Short-Term Memory (</a:t>
            </a:r>
            <a:r>
              <a:rPr lang="en-US" dirty="0" err="1"/>
              <a:t>Hochreiter</a:t>
            </a:r>
            <a:r>
              <a:rPr lang="en-US" dirty="0"/>
              <a:t> &amp; </a:t>
            </a:r>
            <a:r>
              <a:rPr lang="en-US" dirty="0" err="1"/>
              <a:t>Schmidhuber</a:t>
            </a:r>
            <a:r>
              <a:rPr lang="en-US" dirty="0"/>
              <a:t>, 1997, winning in 2009) and GRU (Gated Recurrent Unit, 2014).</a:t>
            </a:r>
          </a:p>
          <a:p>
            <a:endParaRPr lang="en-US" dirty="0"/>
          </a:p>
          <a:p>
            <a:r>
              <a:rPr lang="en-US" dirty="0"/>
              <a:t>Residual networks (Microsoft </a:t>
            </a:r>
            <a:r>
              <a:rPr lang="en-US" dirty="0" err="1"/>
              <a:t>ResNets</a:t>
            </a:r>
            <a:r>
              <a:rPr lang="en-US" dirty="0"/>
              <a:t>, 2015) – adding skip-connections between remote layers helps to eliminate the problem.</a:t>
            </a:r>
          </a:p>
          <a:p>
            <a:endParaRPr lang="en-US" dirty="0"/>
          </a:p>
          <a:p>
            <a:r>
              <a:rPr lang="en-US" dirty="0"/>
              <a:t>Faster hardware – helps.</a:t>
            </a:r>
          </a:p>
          <a:p>
            <a:endParaRPr lang="en-US" dirty="0"/>
          </a:p>
          <a:p>
            <a:r>
              <a:rPr lang="en-US" dirty="0"/>
              <a:t>Using </a:t>
            </a:r>
            <a:r>
              <a:rPr lang="en-US" dirty="0" err="1"/>
              <a:t>ReLU</a:t>
            </a:r>
            <a:r>
              <a:rPr lang="en-US" dirty="0"/>
              <a:t> activation function helps, because they only saturate in one direction.</a:t>
            </a:r>
          </a:p>
          <a:p>
            <a:endParaRPr lang="en-US" dirty="0"/>
          </a:p>
          <a:p>
            <a:r>
              <a:rPr lang="en-US" dirty="0"/>
              <a:t>Other methods:</a:t>
            </a:r>
          </a:p>
          <a:p>
            <a:r>
              <a:rPr lang="en-US" dirty="0"/>
              <a:t> - rely only on sign of the gradient (not on the value).</a:t>
            </a:r>
          </a:p>
          <a:p>
            <a:r>
              <a:rPr lang="en-US" dirty="0"/>
              <a:t> - using random search or genetic algorithm instead of gradient.</a:t>
            </a:r>
          </a:p>
        </p:txBody>
      </p:sp>
    </p:spTree>
    <p:extLst>
      <p:ext uri="{BB962C8B-B14F-4D97-AF65-F5344CB8AC3E}">
        <p14:creationId xmlns:p14="http://schemas.microsoft.com/office/powerpoint/2010/main" val="20580995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81D6A5-BDB4-7445-87DB-CED703377663}"/>
              </a:ext>
            </a:extLst>
          </p:cNvPr>
          <p:cNvSpPr txBox="1"/>
          <p:nvPr/>
        </p:nvSpPr>
        <p:spPr>
          <a:xfrm>
            <a:off x="184166" y="189428"/>
            <a:ext cx="7806894" cy="584775"/>
          </a:xfrm>
          <a:prstGeom prst="rect">
            <a:avLst/>
          </a:prstGeom>
          <a:noFill/>
        </p:spPr>
        <p:txBody>
          <a:bodyPr wrap="square" rtlCol="0">
            <a:spAutoFit/>
          </a:bodyPr>
          <a:lstStyle/>
          <a:p>
            <a:r>
              <a:rPr lang="en-US" sz="3200" b="1" dirty="0"/>
              <a:t>Learning as Optimization Problem.</a:t>
            </a:r>
          </a:p>
        </p:txBody>
      </p:sp>
      <p:sp>
        <p:nvSpPr>
          <p:cNvPr id="5" name="TextBox 4">
            <a:extLst>
              <a:ext uri="{FF2B5EF4-FFF2-40B4-BE49-F238E27FC236}">
                <a16:creationId xmlns:a16="http://schemas.microsoft.com/office/drawing/2014/main" id="{7E62795E-0E4E-0947-9A6D-FD80BF36168C}"/>
              </a:ext>
            </a:extLst>
          </p:cNvPr>
          <p:cNvSpPr txBox="1"/>
          <p:nvPr/>
        </p:nvSpPr>
        <p:spPr>
          <a:xfrm>
            <a:off x="184166" y="1248236"/>
            <a:ext cx="10851775" cy="2862322"/>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Models may be very small (Logistic Regression – just 2 coefficients),</a:t>
            </a:r>
          </a:p>
          <a:p>
            <a:r>
              <a:rPr lang="en-US" sz="2000" dirty="0">
                <a:latin typeface="Arial" panose="020B0604020202020204" pitchFamily="34" charset="0"/>
                <a:cs typeface="Arial" panose="020B0604020202020204" pitchFamily="34" charset="0"/>
              </a:rPr>
              <a:t>or very big (~170 </a:t>
            </a:r>
            <a:r>
              <a:rPr lang="en-US" sz="2000" dirty="0" err="1">
                <a:latin typeface="Arial" panose="020B0604020202020204" pitchFamily="34" charset="0"/>
                <a:cs typeface="Arial" panose="020B0604020202020204" pitchFamily="34" charset="0"/>
              </a:rPr>
              <a:t>Bln</a:t>
            </a:r>
            <a:r>
              <a:rPr lang="en-US" sz="2000" dirty="0">
                <a:latin typeface="Arial" panose="020B0604020202020204" pitchFamily="34" charset="0"/>
                <a:cs typeface="Arial" panose="020B0604020202020204" pitchFamily="34" charset="0"/>
              </a:rPr>
              <a:t> weights and biases), or any size in between.</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Training (fitting) the model means finding values (weights) of its internal parameters which reduce the error of the model (the difference between the output of the model – and actual data). This error is usually called "</a:t>
            </a:r>
            <a:r>
              <a:rPr lang="en-US" sz="2000" dirty="0">
                <a:solidFill>
                  <a:srgbClr val="0070C0"/>
                </a:solidFill>
                <a:latin typeface="Arial" panose="020B0604020202020204" pitchFamily="34" charset="0"/>
                <a:cs typeface="Arial" panose="020B0604020202020204" pitchFamily="34" charset="0"/>
              </a:rPr>
              <a:t>Loss Function</a:t>
            </a:r>
            <a:r>
              <a:rPr lang="en-US" sz="2000" dirty="0">
                <a:latin typeface="Arial" panose="020B0604020202020204" pitchFamily="34" charset="0"/>
                <a:cs typeface="Arial" panose="020B0604020202020204" pitchFamily="34" charset="0"/>
              </a:rPr>
              <a:t>" or "</a:t>
            </a:r>
            <a:r>
              <a:rPr lang="en-US" sz="2000" dirty="0">
                <a:solidFill>
                  <a:srgbClr val="0070C0"/>
                </a:solidFill>
                <a:latin typeface="Arial" panose="020B0604020202020204" pitchFamily="34" charset="0"/>
                <a:cs typeface="Arial" panose="020B0604020202020204" pitchFamily="34" charset="0"/>
              </a:rPr>
              <a:t>Cost Function</a:t>
            </a:r>
            <a:r>
              <a:rPr lang="en-US" sz="2000" dirty="0">
                <a:latin typeface="Arial" panose="020B0604020202020204" pitchFamily="34" charset="0"/>
                <a:cs typeface="Arial" panose="020B0604020202020204" pitchFamily="34" charset="0"/>
              </a:rPr>
              <a:t>".</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We can start training with some random initial values, or sometimes we can find good approximate values to start with.</a:t>
            </a:r>
          </a:p>
        </p:txBody>
      </p:sp>
    </p:spTree>
    <p:extLst>
      <p:ext uri="{BB962C8B-B14F-4D97-AF65-F5344CB8AC3E}">
        <p14:creationId xmlns:p14="http://schemas.microsoft.com/office/powerpoint/2010/main" val="1902352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3" name="TextBox 2">
            <a:extLst>
              <a:ext uri="{FF2B5EF4-FFF2-40B4-BE49-F238E27FC236}">
                <a16:creationId xmlns:a16="http://schemas.microsoft.com/office/drawing/2014/main" id="{180B64D9-ABDB-784E-B2FD-EDF5AD3B5CDA}"/>
              </a:ext>
            </a:extLst>
          </p:cNvPr>
          <p:cNvSpPr txBox="1"/>
          <p:nvPr/>
        </p:nvSpPr>
        <p:spPr>
          <a:xfrm>
            <a:off x="309282" y="246529"/>
            <a:ext cx="6037730" cy="584775"/>
          </a:xfrm>
          <a:prstGeom prst="rect">
            <a:avLst/>
          </a:prstGeom>
          <a:noFill/>
        </p:spPr>
        <p:txBody>
          <a:bodyPr wrap="square" rtlCol="0">
            <a:spAutoFit/>
          </a:bodyPr>
          <a:lstStyle/>
          <a:p>
            <a:r>
              <a:rPr lang="en-US" sz="3200" b="1" dirty="0"/>
              <a:t>Dynamic Learning Rate</a:t>
            </a:r>
          </a:p>
        </p:txBody>
      </p:sp>
      <p:sp>
        <p:nvSpPr>
          <p:cNvPr id="2" name="TextBox 1">
            <a:extLst>
              <a:ext uri="{FF2B5EF4-FFF2-40B4-BE49-F238E27FC236}">
                <a16:creationId xmlns:a16="http://schemas.microsoft.com/office/drawing/2014/main" id="{070A6BDB-59D0-F94F-98CB-387EF0D9D7EB}"/>
              </a:ext>
            </a:extLst>
          </p:cNvPr>
          <p:cNvSpPr txBox="1"/>
          <p:nvPr/>
        </p:nvSpPr>
        <p:spPr>
          <a:xfrm>
            <a:off x="502711" y="1270919"/>
            <a:ext cx="11032795" cy="5262979"/>
          </a:xfrm>
          <a:prstGeom prst="rect">
            <a:avLst/>
          </a:prstGeom>
          <a:noFill/>
        </p:spPr>
        <p:txBody>
          <a:bodyPr wrap="square" rtlCol="0">
            <a:spAutoFit/>
          </a:bodyPr>
          <a:lstStyle/>
          <a:p>
            <a:r>
              <a:rPr lang="en-US" sz="2400" dirty="0"/>
              <a:t>Main idea – to change/adapt individual learning rates </a:t>
            </a:r>
          </a:p>
          <a:p>
            <a:r>
              <a:rPr lang="en-US" sz="2400" dirty="0"/>
              <a:t>for model parameters during training.</a:t>
            </a:r>
          </a:p>
          <a:p>
            <a:endParaRPr lang="en-US" sz="2400" dirty="0"/>
          </a:p>
          <a:p>
            <a:r>
              <a:rPr lang="en-US" sz="2400" dirty="0"/>
              <a:t>Most common algorithm – ADAM (Adaptive Moment Estimation, 2014).</a:t>
            </a:r>
          </a:p>
          <a:p>
            <a:endParaRPr lang="en-US" sz="2400" dirty="0"/>
          </a:p>
          <a:p>
            <a:r>
              <a:rPr lang="en-US" sz="2400" dirty="0"/>
              <a:t>Choosing the Right Optimization Algorithm – there is no consensus! </a:t>
            </a:r>
          </a:p>
          <a:p>
            <a:r>
              <a:rPr lang="en-US" sz="2400" dirty="0"/>
              <a:t>Generally, using whatever is most familiar to the user is preferred.</a:t>
            </a:r>
          </a:p>
          <a:p>
            <a:r>
              <a:rPr lang="en-US" sz="2400" dirty="0"/>
              <a:t>The most common ones:    </a:t>
            </a:r>
          </a:p>
          <a:p>
            <a:r>
              <a:rPr lang="en-US" sz="2400" dirty="0"/>
              <a:t>  - Stochastic Gradient Descent (SGD)    </a:t>
            </a:r>
          </a:p>
          <a:p>
            <a:r>
              <a:rPr lang="en-US" sz="2400" dirty="0"/>
              <a:t>  - SGD with momentum</a:t>
            </a:r>
          </a:p>
          <a:p>
            <a:r>
              <a:rPr lang="en-US" sz="2400" dirty="0"/>
              <a:t>  - </a:t>
            </a:r>
            <a:r>
              <a:rPr lang="en-US" sz="2400" dirty="0" err="1"/>
              <a:t>RMSProp</a:t>
            </a:r>
            <a:r>
              <a:rPr lang="en-US" sz="2400" dirty="0"/>
              <a:t>    </a:t>
            </a:r>
          </a:p>
          <a:p>
            <a:r>
              <a:rPr lang="en-US" sz="2400" dirty="0"/>
              <a:t>  - </a:t>
            </a:r>
            <a:r>
              <a:rPr lang="en-US" sz="2400" dirty="0" err="1"/>
              <a:t>RMSProp</a:t>
            </a:r>
            <a:r>
              <a:rPr lang="en-US" sz="2400" dirty="0"/>
              <a:t> with momentum    </a:t>
            </a:r>
          </a:p>
          <a:p>
            <a:r>
              <a:rPr lang="en-US" sz="2400" dirty="0"/>
              <a:t>  - </a:t>
            </a:r>
            <a:r>
              <a:rPr lang="en-US" sz="2400" dirty="0" err="1"/>
              <a:t>AdaDelta</a:t>
            </a:r>
            <a:r>
              <a:rPr lang="en-US" sz="2400" dirty="0"/>
              <a:t>   (see https://</a:t>
            </a:r>
            <a:r>
              <a:rPr lang="en-US" sz="2400" dirty="0" err="1"/>
              <a:t>arxiv.org</a:t>
            </a:r>
            <a:r>
              <a:rPr lang="en-US" sz="2400" dirty="0"/>
              <a:t>/pdf/1212.5701.pdf )    </a:t>
            </a:r>
          </a:p>
          <a:p>
            <a:r>
              <a:rPr lang="en-US" sz="2400" dirty="0"/>
              <a:t>  - Adam </a:t>
            </a:r>
          </a:p>
        </p:txBody>
      </p:sp>
    </p:spTree>
    <p:extLst>
      <p:ext uri="{BB962C8B-B14F-4D97-AF65-F5344CB8AC3E}">
        <p14:creationId xmlns:p14="http://schemas.microsoft.com/office/powerpoint/2010/main" val="4224594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p:nvPr/>
        </p:nvSpPr>
        <p:spPr>
          <a:xfrm>
            <a:off x="107576" y="0"/>
            <a:ext cx="12084423" cy="649408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dirty="0">
                <a:solidFill>
                  <a:srgbClr val="FF0000"/>
                </a:solidFill>
                <a:latin typeface="Calibri"/>
                <a:ea typeface="Calibri"/>
                <a:cs typeface="Calibri"/>
                <a:sym typeface="Calibri"/>
              </a:rPr>
              <a:t>SGD - Stochastic Gradient Descent</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it is common to decrease the learning rate linearly until iteration certain </a:t>
            </a:r>
            <a:r>
              <a:rPr lang="en-US" sz="1600" dirty="0" err="1">
                <a:solidFill>
                  <a:schemeClr val="dk1"/>
                </a:solidFill>
                <a:latin typeface="Calibri"/>
                <a:ea typeface="Calibri"/>
                <a:cs typeface="Calibri"/>
                <a:sym typeface="Calibri"/>
              </a:rPr>
              <a:t>τ</a:t>
            </a:r>
            <a:r>
              <a:rPr lang="en-US" sz="1600" dirty="0">
                <a:solidFill>
                  <a:schemeClr val="dk1"/>
                </a:solidFill>
                <a:latin typeface="Calibri"/>
                <a:ea typeface="Calibri"/>
                <a:cs typeface="Calibri"/>
                <a:sym typeface="Calibri"/>
              </a:rPr>
              <a:t>,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and after that keep it constant (usually at ~1% of the initial value). SGD has trouble navigating ravines, i.e. areas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where the surface curves much more steeply in one dimension than in another (it oscillates across the slopes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of the ravine while only making hesitant progress along the bottom towards the local optimum).</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br>
              <a:rPr lang="en-US" sz="1600" dirty="0">
                <a:solidFill>
                  <a:schemeClr val="dk1"/>
                </a:solidFill>
                <a:latin typeface="Calibri"/>
                <a:ea typeface="Calibri"/>
                <a:cs typeface="Calibri"/>
                <a:sym typeface="Calibri"/>
              </a:rPr>
            </a:br>
            <a:r>
              <a:rPr lang="en-US" sz="1600" b="1" dirty="0" err="1">
                <a:solidFill>
                  <a:srgbClr val="FF0000"/>
                </a:solidFill>
                <a:latin typeface="Calibri"/>
                <a:ea typeface="Calibri"/>
                <a:cs typeface="Calibri"/>
                <a:sym typeface="Calibri"/>
              </a:rPr>
              <a:t>AdaGrad</a:t>
            </a:r>
            <a:r>
              <a:rPr lang="en-US" sz="1600" dirty="0">
                <a:solidFill>
                  <a:srgbClr val="FF0000"/>
                </a:solidFill>
                <a:latin typeface="Calibri"/>
                <a:ea typeface="Calibri"/>
                <a:cs typeface="Calibri"/>
                <a:sym typeface="Calibri"/>
              </a:rPr>
              <a:t> </a:t>
            </a:r>
            <a:r>
              <a:rPr lang="en-US" sz="1600" dirty="0">
                <a:solidFill>
                  <a:schemeClr val="dk1"/>
                </a:solidFill>
                <a:latin typeface="Calibri"/>
                <a:ea typeface="Calibri"/>
                <a:cs typeface="Calibri"/>
                <a:sym typeface="Calibri"/>
              </a:rPr>
              <a:t>- Adapts the learning rates of all model parameters by scaling them inversely proportional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to the </a:t>
            </a:r>
            <a:r>
              <a:rPr lang="en-US" sz="1600" b="1" dirty="0">
                <a:solidFill>
                  <a:srgbClr val="0070C0"/>
                </a:solidFill>
                <a:latin typeface="Calibri"/>
                <a:ea typeface="Calibri"/>
                <a:cs typeface="Calibri"/>
                <a:sym typeface="Calibri"/>
              </a:rPr>
              <a:t>square root of the sum of all of their historical squared values</a:t>
            </a:r>
            <a:r>
              <a:rPr lang="en-US" sz="16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Problem - accumulation of squared gradients from the beginning of training can result in a premature and excessive decrease in the effective learning rate.</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b="1" dirty="0" err="1">
                <a:solidFill>
                  <a:srgbClr val="FF0000"/>
                </a:solidFill>
                <a:latin typeface="Calibri"/>
                <a:ea typeface="Calibri"/>
                <a:cs typeface="Calibri"/>
                <a:sym typeface="Calibri"/>
              </a:rPr>
              <a:t>RMSProp</a:t>
            </a:r>
            <a:r>
              <a:rPr lang="en-US" sz="1600" dirty="0">
                <a:solidFill>
                  <a:srgbClr val="FF0000"/>
                </a:solidFill>
                <a:latin typeface="Calibri"/>
                <a:ea typeface="Calibri"/>
                <a:cs typeface="Calibri"/>
                <a:sym typeface="Calibri"/>
              </a:rPr>
              <a:t> </a:t>
            </a:r>
            <a:r>
              <a:rPr lang="en-US" sz="1600" dirty="0">
                <a:solidFill>
                  <a:schemeClr val="dk1"/>
                </a:solidFill>
                <a:latin typeface="Calibri"/>
                <a:ea typeface="Calibri"/>
                <a:cs typeface="Calibri"/>
                <a:sym typeface="Calibri"/>
              </a:rPr>
              <a:t>- Changing the gradient accumulation into an </a:t>
            </a:r>
            <a:r>
              <a:rPr lang="en-US" sz="1600" b="1" dirty="0">
                <a:solidFill>
                  <a:srgbClr val="0070C0"/>
                </a:solidFill>
                <a:latin typeface="Calibri"/>
                <a:ea typeface="Calibri"/>
                <a:cs typeface="Calibri"/>
                <a:sym typeface="Calibri"/>
              </a:rPr>
              <a:t>exponentially weighted moving average</a:t>
            </a:r>
            <a:r>
              <a:rPr lang="en-US" sz="16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It is similar to </a:t>
            </a:r>
            <a:r>
              <a:rPr lang="en-US" sz="1600" b="1" dirty="0" err="1">
                <a:solidFill>
                  <a:srgbClr val="FF0000"/>
                </a:solidFill>
                <a:latin typeface="Calibri"/>
                <a:ea typeface="Calibri"/>
                <a:cs typeface="Calibri"/>
                <a:sym typeface="Calibri"/>
              </a:rPr>
              <a:t>AdaGrad</a:t>
            </a:r>
            <a:r>
              <a:rPr lang="en-US" sz="1600" dirty="0">
                <a:solidFill>
                  <a:srgbClr val="FF0000"/>
                </a:solidFill>
                <a:latin typeface="Calibri"/>
                <a:ea typeface="Calibri"/>
                <a:cs typeface="Calibri"/>
                <a:sym typeface="Calibri"/>
              </a:rPr>
              <a:t> </a:t>
            </a:r>
            <a:r>
              <a:rPr lang="en-US" sz="1600" dirty="0">
                <a:solidFill>
                  <a:schemeClr val="dk1"/>
                </a:solidFill>
                <a:latin typeface="Calibri"/>
                <a:ea typeface="Calibri"/>
                <a:cs typeface="Calibri"/>
                <a:sym typeface="Calibri"/>
              </a:rPr>
              <a:t>but performs better in non-convex scenarios. Eﬀective and practical. One of the go-to optimization methods.</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a:t>
            </a:r>
            <a:br>
              <a:rPr lang="en-US" sz="1600" dirty="0">
                <a:solidFill>
                  <a:schemeClr val="dk1"/>
                </a:solidFill>
                <a:latin typeface="Calibri"/>
                <a:ea typeface="Calibri"/>
                <a:cs typeface="Calibri"/>
                <a:sym typeface="Calibri"/>
              </a:rPr>
            </a:br>
            <a:r>
              <a:rPr lang="en-US" sz="1600" b="1" dirty="0">
                <a:solidFill>
                  <a:srgbClr val="FF0000"/>
                </a:solidFill>
                <a:latin typeface="Calibri"/>
                <a:ea typeface="Calibri"/>
                <a:cs typeface="Calibri"/>
                <a:sym typeface="Calibri"/>
              </a:rPr>
              <a:t>Momentum</a:t>
            </a:r>
            <a:r>
              <a:rPr lang="en-US" sz="1600" dirty="0">
                <a:solidFill>
                  <a:schemeClr val="dk1"/>
                </a:solidFill>
                <a:latin typeface="Calibri"/>
                <a:ea typeface="Calibri"/>
                <a:cs typeface="Calibri"/>
                <a:sym typeface="Calibri"/>
              </a:rPr>
              <a:t> - (</a:t>
            </a:r>
            <a:r>
              <a:rPr lang="en-US" sz="1600" dirty="0" err="1">
                <a:solidFill>
                  <a:schemeClr val="dk1"/>
                </a:solidFill>
                <a:latin typeface="Calibri"/>
                <a:ea typeface="Calibri"/>
                <a:cs typeface="Calibri"/>
                <a:sym typeface="Calibri"/>
              </a:rPr>
              <a:t>Polyak</a:t>
            </a:r>
            <a:r>
              <a:rPr lang="en-US" sz="1600" dirty="0">
                <a:solidFill>
                  <a:schemeClr val="dk1"/>
                </a:solidFill>
                <a:latin typeface="Calibri"/>
                <a:ea typeface="Calibri"/>
                <a:cs typeface="Calibri"/>
                <a:sym typeface="Calibri"/>
              </a:rPr>
              <a:t>, 1964) - accumulates an exponentially decaying moving average of past gradients and continues to move in their direction. Physical analogy: the negative gradient is a force moving a particle through parameter space. We assume unit mass (m=1), so the velocity vector v may also be regarded as the momentum of the particle. People actually use two forces:</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One force is proportional to the </a:t>
            </a:r>
            <a:r>
              <a:rPr lang="en-US" sz="1600" b="1" dirty="0">
                <a:solidFill>
                  <a:srgbClr val="0070C0"/>
                </a:solidFill>
                <a:latin typeface="Calibri"/>
                <a:ea typeface="Calibri"/>
                <a:cs typeface="Calibri"/>
                <a:sym typeface="Calibri"/>
              </a:rPr>
              <a:t>negative gradient of the cost function</a:t>
            </a:r>
            <a:r>
              <a:rPr lang="en-US" sz="1600" dirty="0">
                <a:solidFill>
                  <a:schemeClr val="dk1"/>
                </a:solidFill>
                <a:latin typeface="Calibri"/>
                <a:ea typeface="Calibri"/>
                <a:cs typeface="Calibri"/>
                <a:sym typeface="Calibri"/>
              </a:rPr>
              <a:t>. We can think of the particle as being like a hockey puck sliding down an icy surface. Whenever it descends a steep part of the surface, it gathers speed and continues sliding in that direction until it begins to go uphill again.</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Second force </a:t>
            </a:r>
            <a:r>
              <a:rPr lang="en-US" sz="1600" b="1" dirty="0">
                <a:solidFill>
                  <a:srgbClr val="0070C0"/>
                </a:solidFill>
                <a:latin typeface="Calibri"/>
                <a:ea typeface="Calibri"/>
                <a:cs typeface="Calibri"/>
                <a:sym typeface="Calibri"/>
              </a:rPr>
              <a:t>- viscous drag resistance proportional to –v(t)</a:t>
            </a:r>
            <a:r>
              <a:rPr lang="en-US" sz="1600" dirty="0">
                <a:solidFill>
                  <a:schemeClr val="dk1"/>
                </a:solidFill>
                <a:latin typeface="Calibri"/>
                <a:ea typeface="Calibri"/>
                <a:cs typeface="Calibri"/>
                <a:sym typeface="Calibri"/>
              </a:rPr>
              <a:t>. This force is necessary, because without it the particle will never stop.</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600" b="1" dirty="0" err="1">
                <a:solidFill>
                  <a:srgbClr val="FF0000"/>
                </a:solidFill>
                <a:latin typeface="Calibri"/>
                <a:ea typeface="Calibri"/>
                <a:cs typeface="Calibri"/>
                <a:sym typeface="Calibri"/>
              </a:rPr>
              <a:t>Nesterov</a:t>
            </a:r>
            <a:r>
              <a:rPr lang="en-US" sz="1600" b="1" dirty="0">
                <a:solidFill>
                  <a:srgbClr val="FF0000"/>
                </a:solidFill>
                <a:latin typeface="Calibri"/>
                <a:ea typeface="Calibri"/>
                <a:cs typeface="Calibri"/>
                <a:sym typeface="Calibri"/>
              </a:rPr>
              <a:t> Momentum</a:t>
            </a:r>
            <a:r>
              <a:rPr lang="en-US" sz="1600" dirty="0">
                <a:solidFill>
                  <a:schemeClr val="dk1"/>
                </a:solidFill>
                <a:latin typeface="Calibri"/>
                <a:ea typeface="Calibri"/>
                <a:cs typeface="Calibri"/>
                <a:sym typeface="Calibri"/>
              </a:rPr>
              <a:t> - the gradient is evaluated </a:t>
            </a:r>
            <a:r>
              <a:rPr lang="en-US" sz="1600" b="1" dirty="0">
                <a:solidFill>
                  <a:srgbClr val="0070C0"/>
                </a:solidFill>
                <a:latin typeface="Calibri"/>
                <a:ea typeface="Calibri"/>
                <a:cs typeface="Calibri"/>
                <a:sym typeface="Calibri"/>
              </a:rPr>
              <a:t>after</a:t>
            </a:r>
            <a:r>
              <a:rPr lang="en-US" sz="1600" dirty="0">
                <a:solidFill>
                  <a:srgbClr val="0070C0"/>
                </a:solidFill>
                <a:latin typeface="Calibri"/>
                <a:ea typeface="Calibri"/>
                <a:cs typeface="Calibri"/>
                <a:sym typeface="Calibri"/>
              </a:rPr>
              <a:t> </a:t>
            </a:r>
            <a:r>
              <a:rPr lang="en-US" sz="1600" dirty="0">
                <a:solidFill>
                  <a:schemeClr val="dk1"/>
                </a:solidFill>
                <a:latin typeface="Calibri"/>
                <a:ea typeface="Calibri"/>
                <a:cs typeface="Calibri"/>
                <a:sym typeface="Calibri"/>
              </a:rPr>
              <a:t>the current velocity is applied (thus correcting the standard method of momentum).</a:t>
            </a:r>
            <a:endParaRPr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endParaRPr dirty="0"/>
          </a:p>
          <a:p>
            <a:pPr lvl="0"/>
            <a:r>
              <a:rPr lang="en-US" sz="1600" b="1" dirty="0">
                <a:solidFill>
                  <a:srgbClr val="FF0000"/>
                </a:solidFill>
                <a:latin typeface="Calibri"/>
                <a:ea typeface="Calibri"/>
                <a:cs typeface="Calibri"/>
                <a:sym typeface="Calibri"/>
              </a:rPr>
              <a:t>Adam</a:t>
            </a:r>
            <a:r>
              <a:rPr lang="en-US" sz="1600" dirty="0">
                <a:solidFill>
                  <a:srgbClr val="FF0000"/>
                </a:solidFill>
                <a:latin typeface="Calibri"/>
                <a:ea typeface="Calibri"/>
                <a:cs typeface="Calibri"/>
                <a:sym typeface="Calibri"/>
              </a:rPr>
              <a:t> </a:t>
            </a:r>
            <a:r>
              <a:rPr lang="en-US" sz="1600" dirty="0">
                <a:solidFill>
                  <a:schemeClr val="dk1"/>
                </a:solidFill>
                <a:ea typeface="Calibri"/>
                <a:cs typeface="Calibri"/>
                <a:sym typeface="Calibri"/>
              </a:rPr>
              <a:t>– (Adaptive Moment Estimation) - a </a:t>
            </a:r>
            <a:r>
              <a:rPr lang="en-US" sz="1600" dirty="0">
                <a:solidFill>
                  <a:schemeClr val="dk1"/>
                </a:solidFill>
                <a:latin typeface="Calibri"/>
                <a:ea typeface="Calibri"/>
                <a:cs typeface="Calibri"/>
                <a:sym typeface="Calibri"/>
              </a:rPr>
              <a:t>variant on the combination of </a:t>
            </a:r>
            <a:r>
              <a:rPr lang="en-US" sz="1600" dirty="0" err="1">
                <a:solidFill>
                  <a:schemeClr val="dk1"/>
                </a:solidFill>
                <a:latin typeface="Calibri"/>
                <a:ea typeface="Calibri"/>
                <a:cs typeface="Calibri"/>
                <a:sym typeface="Calibri"/>
              </a:rPr>
              <a:t>RMSProp</a:t>
            </a:r>
            <a:r>
              <a:rPr lang="en-US" sz="1600" dirty="0">
                <a:solidFill>
                  <a:schemeClr val="dk1"/>
                </a:solidFill>
                <a:latin typeface="Calibri"/>
                <a:ea typeface="Calibri"/>
                <a:cs typeface="Calibri"/>
                <a:sym typeface="Calibri"/>
              </a:rPr>
              <a:t> and momentum.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t>
            </a:r>
            <a:endParaRPr sz="1600" dirty="0">
              <a:solidFill>
                <a:schemeClr val="dk1"/>
              </a:solidFill>
              <a:latin typeface="Calibri"/>
              <a:ea typeface="Calibri"/>
              <a:cs typeface="Calibri"/>
              <a:sym typeface="Calibri"/>
            </a:endParaRPr>
          </a:p>
        </p:txBody>
      </p:sp>
      <p:pic>
        <p:nvPicPr>
          <p:cNvPr id="106" name="Google Shape;106;p1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905331" y="272716"/>
            <a:ext cx="2126248" cy="894681"/>
          </a:xfrm>
          <a:prstGeom prst="rect">
            <a:avLst/>
          </a:prstGeom>
          <a:noFill/>
          <a:ln>
            <a:noFill/>
          </a:ln>
        </p:spPr>
      </p:pic>
    </p:spTree>
    <p:extLst>
      <p:ext uri="{BB962C8B-B14F-4D97-AF65-F5344CB8AC3E}">
        <p14:creationId xmlns:p14="http://schemas.microsoft.com/office/powerpoint/2010/main" val="26084003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1" i="0" u="none" strike="noStrike" cap="none" dirty="0" err="1">
                <a:solidFill>
                  <a:schemeClr val="dk1"/>
                </a:solidFill>
                <a:latin typeface="Calibri"/>
                <a:ea typeface="Calibri"/>
                <a:cs typeface="Calibri"/>
                <a:sym typeface="Calibri"/>
              </a:rPr>
              <a:t>AdaGrad</a:t>
            </a:r>
            <a:endParaRPr sz="4400" b="0" i="0" u="none" strike="noStrike" cap="none" dirty="0">
              <a:solidFill>
                <a:schemeClr val="dk1"/>
              </a:solidFill>
              <a:latin typeface="Calibri"/>
              <a:ea typeface="Calibri"/>
              <a:cs typeface="Calibri"/>
              <a:sym typeface="Calibri"/>
            </a:endParaRPr>
          </a:p>
        </p:txBody>
      </p:sp>
      <p:sp>
        <p:nvSpPr>
          <p:cNvPr id="115" name="Google Shape;115;p17"/>
          <p:cNvSpPr txBox="1">
            <a:spLocks noGrp="1"/>
          </p:cNvSpPr>
          <p:nvPr>
            <p:ph type="body" idx="1"/>
          </p:nvPr>
        </p:nvSpPr>
        <p:spPr>
          <a:xfrm>
            <a:off x="433295" y="1825625"/>
            <a:ext cx="4721412"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80000"/>
              </a:lnSpc>
              <a:spcBef>
                <a:spcPts val="0"/>
              </a:spcBef>
              <a:spcAft>
                <a:spcPts val="0"/>
              </a:spcAft>
              <a:buClr>
                <a:schemeClr val="dk1"/>
              </a:buClr>
              <a:buSzPts val="2590"/>
              <a:buFont typeface="Arial"/>
              <a:buChar char="•"/>
            </a:pPr>
            <a:r>
              <a:rPr lang="en-US" sz="2590" b="0" i="0" u="none" strike="noStrike" cap="none">
                <a:solidFill>
                  <a:schemeClr val="dk1"/>
                </a:solidFill>
                <a:latin typeface="Calibri"/>
                <a:ea typeface="Calibri"/>
                <a:cs typeface="Calibri"/>
                <a:sym typeface="Calibri"/>
              </a:rPr>
              <a:t>Adapts the learning rates of all model parameters by scaling them inversely proportional to the </a:t>
            </a:r>
            <a:r>
              <a:rPr lang="en-US" sz="2590" b="1" i="0" u="none" strike="noStrike" cap="none">
                <a:solidFill>
                  <a:schemeClr val="dk1"/>
                </a:solidFill>
                <a:latin typeface="Calibri"/>
                <a:ea typeface="Calibri"/>
                <a:cs typeface="Calibri"/>
                <a:sym typeface="Calibri"/>
              </a:rPr>
              <a:t>square root of the sum of all of their historical squared values</a:t>
            </a:r>
            <a:r>
              <a:rPr lang="en-US" sz="2590" b="0" i="0" u="none" strike="noStrike" cap="none">
                <a:solidFill>
                  <a:schemeClr val="dk1"/>
                </a:solidFill>
                <a:latin typeface="Calibri"/>
                <a:ea typeface="Calibri"/>
                <a:cs typeface="Calibri"/>
                <a:sym typeface="Calibri"/>
              </a:rPr>
              <a:t>. </a:t>
            </a:r>
            <a:endParaRPr/>
          </a:p>
          <a:p>
            <a:pPr marL="228600" marR="0" lvl="0" indent="-228600" algn="l" rtl="0">
              <a:lnSpc>
                <a:spcPct val="80000"/>
              </a:lnSpc>
              <a:spcBef>
                <a:spcPts val="1000"/>
              </a:spcBef>
              <a:spcAft>
                <a:spcPts val="0"/>
              </a:spcAft>
              <a:buClr>
                <a:schemeClr val="dk1"/>
              </a:buClr>
              <a:buSzPts val="2590"/>
              <a:buFont typeface="Arial"/>
              <a:buChar char="•"/>
            </a:pPr>
            <a:r>
              <a:rPr lang="en-US" sz="2590" b="0" i="0" u="none" strike="noStrike" cap="none">
                <a:solidFill>
                  <a:schemeClr val="dk1"/>
                </a:solidFill>
                <a:latin typeface="Calibri"/>
                <a:ea typeface="Calibri"/>
                <a:cs typeface="Calibri"/>
                <a:sym typeface="Calibri"/>
              </a:rPr>
              <a:t>Problem - accumulation of squared gradients from the beginning of training can result in a premature and excessive decrease in the effective learning rate.</a:t>
            </a:r>
            <a:endParaRPr/>
          </a:p>
          <a:p>
            <a:pPr marL="228600" marR="0" lvl="0" indent="-64135" algn="l" rtl="0">
              <a:lnSpc>
                <a:spcPct val="80000"/>
              </a:lnSpc>
              <a:spcBef>
                <a:spcPts val="1000"/>
              </a:spcBef>
              <a:spcAft>
                <a:spcPts val="0"/>
              </a:spcAft>
              <a:buClr>
                <a:schemeClr val="dk1"/>
              </a:buClr>
              <a:buSzPts val="2590"/>
              <a:buFont typeface="Arial"/>
              <a:buNone/>
            </a:pPr>
            <a:endParaRPr sz="2590" b="0" i="0" u="none" strike="noStrike" cap="none">
              <a:solidFill>
                <a:schemeClr val="dk1"/>
              </a:solidFill>
              <a:latin typeface="Calibri"/>
              <a:ea typeface="Calibri"/>
              <a:cs typeface="Calibri"/>
              <a:sym typeface="Calibri"/>
            </a:endParaRPr>
          </a:p>
        </p:txBody>
      </p:sp>
      <p:pic>
        <p:nvPicPr>
          <p:cNvPr id="116" name="Google Shape;116;p17" descr="Screen Shot 2017-04-10 at 5.46.29 PM.png"/>
          <p:cNvPicPr preferRelativeResize="0"/>
          <p:nvPr/>
        </p:nvPicPr>
        <p:blipFill rotWithShape="1">
          <a:blip r:embed="rId3">
            <a:alphaModFix/>
          </a:blip>
          <a:srcRect/>
          <a:stretch/>
        </p:blipFill>
        <p:spPr>
          <a:xfrm>
            <a:off x="5154706" y="2092037"/>
            <a:ext cx="6711577" cy="3525845"/>
          </a:xfrm>
          <a:prstGeom prst="rect">
            <a:avLst/>
          </a:prstGeom>
          <a:noFill/>
          <a:ln>
            <a:noFill/>
          </a:ln>
        </p:spPr>
      </p:pic>
    </p:spTree>
    <p:extLst>
      <p:ext uri="{BB962C8B-B14F-4D97-AF65-F5344CB8AC3E}">
        <p14:creationId xmlns:p14="http://schemas.microsoft.com/office/powerpoint/2010/main" val="7620401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3" name="Google Shape;123;p18"/>
          <p:cNvPicPr preferRelativeResize="0"/>
          <p:nvPr/>
        </p:nvPicPr>
        <p:blipFill rotWithShape="1">
          <a:blip r:embed="rId3">
            <a:alphaModFix/>
          </a:blip>
          <a:srcRect/>
          <a:stretch/>
        </p:blipFill>
        <p:spPr>
          <a:xfrm>
            <a:off x="4343027" y="1825625"/>
            <a:ext cx="7609915" cy="3671544"/>
          </a:xfrm>
          <a:prstGeom prst="rect">
            <a:avLst/>
          </a:prstGeom>
          <a:noFill/>
          <a:ln>
            <a:noFill/>
          </a:ln>
        </p:spPr>
      </p:pic>
      <p:sp>
        <p:nvSpPr>
          <p:cNvPr id="124" name="Google Shape;124;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400"/>
              <a:buFont typeface="Calibri"/>
              <a:buNone/>
            </a:pPr>
            <a:r>
              <a:rPr lang="en-US" sz="4400" b="1" i="0" u="none" strike="noStrike" cap="none" dirty="0" err="1">
                <a:solidFill>
                  <a:schemeClr val="dk1"/>
                </a:solidFill>
                <a:latin typeface="Calibri"/>
                <a:ea typeface="Calibri"/>
                <a:cs typeface="Calibri"/>
                <a:sym typeface="Calibri"/>
              </a:rPr>
              <a:t>RMSProp</a:t>
            </a:r>
            <a:endParaRPr sz="4400" b="0" i="0" u="none" strike="noStrike" cap="none" dirty="0">
              <a:solidFill>
                <a:schemeClr val="dk1"/>
              </a:solidFill>
              <a:latin typeface="Calibri"/>
              <a:ea typeface="Calibri"/>
              <a:cs typeface="Calibri"/>
              <a:sym typeface="Calibri"/>
            </a:endParaRPr>
          </a:p>
        </p:txBody>
      </p:sp>
      <p:sp>
        <p:nvSpPr>
          <p:cNvPr id="125" name="Google Shape;125;p18"/>
          <p:cNvSpPr txBox="1">
            <a:spLocks noGrp="1"/>
          </p:cNvSpPr>
          <p:nvPr>
            <p:ph type="body" idx="1"/>
          </p:nvPr>
        </p:nvSpPr>
        <p:spPr>
          <a:xfrm>
            <a:off x="360082" y="1825625"/>
            <a:ext cx="4152153"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Changing the gradient accumulation into an </a:t>
            </a:r>
            <a:r>
              <a:rPr lang="en-US" sz="2800" b="1" i="0" u="none" strike="noStrike" cap="none">
                <a:solidFill>
                  <a:srgbClr val="000000"/>
                </a:solidFill>
                <a:latin typeface="Calibri"/>
                <a:ea typeface="Calibri"/>
                <a:cs typeface="Calibri"/>
                <a:sym typeface="Calibri"/>
              </a:rPr>
              <a:t>exponentially weighted moving average</a:t>
            </a:r>
            <a:r>
              <a:rPr lang="en-US" sz="2800" b="0" i="0" u="none" strike="noStrike" cap="none">
                <a:solidFill>
                  <a:srgbClr val="000000"/>
                </a:solidFill>
                <a:latin typeface="Calibri"/>
                <a:ea typeface="Calibri"/>
                <a:cs typeface="Calibri"/>
                <a:sym typeface="Calibri"/>
              </a:rPr>
              <a:t>.</a:t>
            </a:r>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Similar to AdaGrad but performs better in non-convex scenarios.</a:t>
            </a:r>
            <a:endParaRPr sz="28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800"/>
              <a:buFont typeface="Arial"/>
              <a:buChar char="•"/>
            </a:pPr>
            <a:r>
              <a:rPr lang="en-US" sz="2800" b="0" i="0" u="none" strike="noStrike" cap="none">
                <a:solidFill>
                  <a:schemeClr val="dk1"/>
                </a:solidFill>
                <a:latin typeface="Calibri"/>
                <a:ea typeface="Calibri"/>
                <a:cs typeface="Calibri"/>
                <a:sym typeface="Calibri"/>
              </a:rPr>
              <a:t>Eﬀective and practical.</a:t>
            </a:r>
            <a:br>
              <a:rPr lang="en-US" sz="2800" b="0" i="0" u="none" strike="noStrike" cap="none">
                <a:solidFill>
                  <a:schemeClr val="dk1"/>
                </a:solidFill>
                <a:latin typeface="Calibri"/>
                <a:ea typeface="Calibri"/>
                <a:cs typeface="Calibri"/>
                <a:sym typeface="Calibri"/>
              </a:rPr>
            </a:br>
            <a:r>
              <a:rPr lang="en-US" sz="2800" b="0" i="0" u="none" strike="noStrike" cap="none">
                <a:solidFill>
                  <a:schemeClr val="dk1"/>
                </a:solidFill>
                <a:latin typeface="Calibri"/>
                <a:ea typeface="Calibri"/>
                <a:cs typeface="Calibri"/>
                <a:sym typeface="Calibri"/>
              </a:rPr>
              <a:t>One of the go-to optimization methods.</a:t>
            </a:r>
            <a:endParaRPr/>
          </a:p>
          <a:p>
            <a:pPr marL="228600" marR="0" lvl="0" indent="-50800" algn="l" rtl="0">
              <a:lnSpc>
                <a:spcPct val="90000"/>
              </a:lnSpc>
              <a:spcBef>
                <a:spcPts val="1000"/>
              </a:spcBef>
              <a:spcAft>
                <a:spcPts val="0"/>
              </a:spcAft>
              <a:buClr>
                <a:schemeClr val="dk1"/>
              </a:buClr>
              <a:buSzPts val="2800"/>
              <a:buFont typeface="Arial"/>
              <a:buNone/>
            </a:pPr>
            <a:endParaRPr sz="28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42806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131" name="Google Shape;131;p19"/>
          <p:cNvPicPr preferRelativeResize="0"/>
          <p:nvPr/>
        </p:nvPicPr>
        <p:blipFill rotWithShape="1">
          <a:blip r:embed="rId3">
            <a:alphaModFix/>
          </a:blip>
          <a:srcRect/>
          <a:stretch/>
        </p:blipFill>
        <p:spPr>
          <a:xfrm>
            <a:off x="5190565" y="1248705"/>
            <a:ext cx="7001435" cy="5436870"/>
          </a:xfrm>
          <a:prstGeom prst="rect">
            <a:avLst/>
          </a:prstGeom>
          <a:noFill/>
          <a:ln>
            <a:noFill/>
          </a:ln>
        </p:spPr>
      </p:pic>
      <p:sp>
        <p:nvSpPr>
          <p:cNvPr id="132" name="Google Shape;132;p19"/>
          <p:cNvSpPr txBox="1">
            <a:spLocks noGrp="1"/>
          </p:cNvSpPr>
          <p:nvPr>
            <p:ph type="title"/>
          </p:nvPr>
        </p:nvSpPr>
        <p:spPr>
          <a:xfrm>
            <a:off x="838200" y="365125"/>
            <a:ext cx="2872154" cy="1325563"/>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4400"/>
              <a:buFont typeface="Calibri"/>
              <a:buNone/>
            </a:pPr>
            <a:r>
              <a:rPr lang="en-US" sz="4400" b="1" i="0" u="none" strike="noStrike" cap="none" dirty="0">
                <a:solidFill>
                  <a:schemeClr val="dk1"/>
                </a:solidFill>
                <a:latin typeface="Calibri"/>
                <a:ea typeface="Calibri"/>
                <a:cs typeface="Calibri"/>
                <a:sym typeface="Calibri"/>
              </a:rPr>
              <a:t>Adam</a:t>
            </a:r>
            <a:endParaRPr sz="4400" b="0" i="0" u="none" strike="noStrike" cap="none" dirty="0">
              <a:solidFill>
                <a:schemeClr val="dk1"/>
              </a:solidFill>
              <a:latin typeface="Calibri"/>
              <a:ea typeface="Calibri"/>
              <a:cs typeface="Calibri"/>
              <a:sym typeface="Calibri"/>
            </a:endParaRPr>
          </a:p>
        </p:txBody>
      </p:sp>
      <p:sp>
        <p:nvSpPr>
          <p:cNvPr id="133" name="Google Shape;133;p19"/>
          <p:cNvSpPr txBox="1">
            <a:spLocks noGrp="1"/>
          </p:cNvSpPr>
          <p:nvPr>
            <p:ph type="body" idx="1"/>
          </p:nvPr>
        </p:nvSpPr>
        <p:spPr>
          <a:xfrm>
            <a:off x="107577" y="1825625"/>
            <a:ext cx="5082989" cy="4351338"/>
          </a:xfrm>
          <a:prstGeom prst="rect">
            <a:avLst/>
          </a:prstGeom>
          <a:noFill/>
          <a:ln>
            <a:noFill/>
          </a:ln>
        </p:spPr>
        <p:txBody>
          <a:bodyPr spcFirstLastPara="1" wrap="square" lIns="91425" tIns="45700" rIns="91425" bIns="45700" anchor="t" anchorCtr="0">
            <a:noAutofit/>
          </a:bodyPr>
          <a:lstStyle/>
          <a:p>
            <a:pPr marL="228600" marR="0" lvl="0" indent="-228600" algn="l" rtl="0">
              <a:lnSpc>
                <a:spcPct val="90000"/>
              </a:lnSpc>
              <a:spcBef>
                <a:spcPts val="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Adam – “Adaptive Moments” - a variant on the combination of RMSProp and momentum.</a:t>
            </a:r>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Momentum is incorporated directly as an estimate of the first order moment (with exponential weighting) of the gradient. The most straightforward way to add momentum to RMSProp is to apply momentum to the rescaled gradients.</a:t>
            </a:r>
            <a:endParaRPr sz="2000" b="0" i="0" u="none" strike="noStrike" cap="none">
              <a:solidFill>
                <a:schemeClr val="dk1"/>
              </a:solidFill>
              <a:latin typeface="Calibri"/>
              <a:ea typeface="Calibri"/>
              <a:cs typeface="Calibri"/>
              <a:sym typeface="Calibri"/>
            </a:endParaRPr>
          </a:p>
          <a:p>
            <a:pPr marL="228600" marR="0" lvl="0" indent="-228600" algn="l" rtl="0">
              <a:lnSpc>
                <a:spcPct val="90000"/>
              </a:lnSpc>
              <a:spcBef>
                <a:spcPts val="10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Adam includes bias corrections to the estimates of both the first-order moments (the momentum term) and the un-centered second-order moments to account for their initialization at the origin.</a:t>
            </a:r>
            <a:endParaRPr sz="20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0039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492988" y="1010411"/>
            <a:ext cx="11060105" cy="473975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i="0" u="none" strike="noStrike" cap="none" dirty="0">
                <a:solidFill>
                  <a:schemeClr val="dk1"/>
                </a:solidFill>
                <a:latin typeface="Calibri"/>
                <a:ea typeface="Calibri"/>
                <a:cs typeface="Calibri"/>
                <a:sym typeface="Calibri"/>
              </a:rPr>
              <a:t>Adam “</a:t>
            </a:r>
            <a:r>
              <a:rPr lang="en-US" sz="3200" b="0" i="0" u="none" strike="noStrike" cap="none" dirty="0">
                <a:solidFill>
                  <a:schemeClr val="dk1"/>
                </a:solidFill>
                <a:latin typeface="Calibri"/>
                <a:ea typeface="Calibri"/>
                <a:cs typeface="Calibri"/>
                <a:sym typeface="Calibri"/>
              </a:rPr>
              <a:t>Adaptive Moments”</a:t>
            </a:r>
            <a:endParaRPr sz="32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
            </a:r>
            <a:r>
              <a:rPr lang="en-US" sz="1800" dirty="0" err="1">
                <a:solidFill>
                  <a:schemeClr val="dk1"/>
                </a:solidFill>
                <a:latin typeface="Calibri"/>
                <a:ea typeface="Calibri"/>
                <a:cs typeface="Calibri"/>
                <a:sym typeface="Calibri"/>
              </a:rPr>
              <a:t>Diederik</a:t>
            </a:r>
            <a:r>
              <a:rPr lang="en-US" sz="1800" dirty="0">
                <a:solidFill>
                  <a:schemeClr val="dk1"/>
                </a:solidFill>
                <a:latin typeface="Calibri"/>
                <a:ea typeface="Calibri"/>
                <a:cs typeface="Calibri"/>
                <a:sym typeface="Calibri"/>
              </a:rPr>
              <a:t> P. </a:t>
            </a:r>
            <a:r>
              <a:rPr lang="en-US" sz="1800" dirty="0" err="1">
                <a:solidFill>
                  <a:schemeClr val="dk1"/>
                </a:solidFill>
                <a:latin typeface="Calibri"/>
                <a:ea typeface="Calibri"/>
                <a:cs typeface="Calibri"/>
                <a:sym typeface="Calibri"/>
              </a:rPr>
              <a:t>Kingma</a:t>
            </a:r>
            <a:r>
              <a:rPr lang="en-US" sz="1800" dirty="0">
                <a:solidFill>
                  <a:schemeClr val="dk1"/>
                </a:solidFill>
                <a:latin typeface="Calibri"/>
                <a:ea typeface="Calibri"/>
                <a:cs typeface="Calibri"/>
                <a:sym typeface="Calibri"/>
              </a:rPr>
              <a:t>, Jimmy Ba, 2014) – an algorithm for first-order gradient-based optimization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of stochastic objective functions, based on adaptive estimates of lower-order moments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3"/>
              </a:rPr>
              <a:t>https://arxiv.org/abs/1412.6980</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4"/>
              </a:rPr>
              <a:t>https://arxiv.org/pdf/1412.6980.pdf</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b="1" dirty="0">
                <a:solidFill>
                  <a:srgbClr val="FF0000"/>
                </a:solidFill>
                <a:latin typeface="Calibri"/>
                <a:ea typeface="Calibri"/>
                <a:cs typeface="Calibri"/>
                <a:sym typeface="Calibri"/>
              </a:rPr>
              <a:t>Adam</a:t>
            </a:r>
            <a:r>
              <a:rPr lang="en-US" sz="1800" dirty="0">
                <a:solidFill>
                  <a:schemeClr val="dk1"/>
                </a:solidFill>
                <a:latin typeface="Calibri"/>
                <a:ea typeface="Calibri"/>
                <a:cs typeface="Calibri"/>
                <a:sym typeface="Calibri"/>
              </a:rPr>
              <a:t> is a variant on the combination of </a:t>
            </a:r>
            <a:r>
              <a:rPr lang="en-US" sz="1800" b="1" dirty="0" err="1">
                <a:solidFill>
                  <a:srgbClr val="FF0000"/>
                </a:solidFill>
                <a:latin typeface="Calibri"/>
                <a:ea typeface="Calibri"/>
                <a:cs typeface="Calibri"/>
                <a:sym typeface="Calibri"/>
              </a:rPr>
              <a:t>RMSProp</a:t>
            </a:r>
            <a:r>
              <a:rPr lang="en-US" sz="1800" dirty="0">
                <a:solidFill>
                  <a:srgbClr val="FF0000"/>
                </a:solidFill>
                <a:latin typeface="Calibri"/>
                <a:ea typeface="Calibri"/>
                <a:cs typeface="Calibri"/>
                <a:sym typeface="Calibri"/>
              </a:rPr>
              <a:t> </a:t>
            </a:r>
            <a:r>
              <a:rPr lang="en-US" sz="1800" dirty="0">
                <a:solidFill>
                  <a:schemeClr val="dk1"/>
                </a:solidFill>
                <a:latin typeface="Calibri"/>
                <a:ea typeface="Calibri"/>
                <a:cs typeface="Calibri"/>
                <a:sym typeface="Calibri"/>
              </a:rPr>
              <a:t>and </a:t>
            </a:r>
            <a:r>
              <a:rPr lang="en-US" sz="1800" b="1" dirty="0">
                <a:solidFill>
                  <a:srgbClr val="FF0000"/>
                </a:solidFill>
                <a:latin typeface="Calibri"/>
                <a:ea typeface="Calibri"/>
                <a:cs typeface="Calibri"/>
                <a:sym typeface="Calibri"/>
              </a:rPr>
              <a:t>momentum</a:t>
            </a:r>
            <a:r>
              <a:rPr lang="en-US" sz="1800" dirty="0">
                <a:solidFill>
                  <a:schemeClr val="dk1"/>
                </a:solidFill>
                <a:latin typeface="Calibri"/>
                <a:ea typeface="Calibri"/>
                <a:cs typeface="Calibri"/>
                <a:sym typeface="Calibri"/>
              </a:rPr>
              <a:t>.</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Momentum is incorporated directly as an estimate of the first order moment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(with exponential weighting) of the gradient.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The most straightforward way to add momentum to </a:t>
            </a:r>
            <a:r>
              <a:rPr lang="en-US" sz="1800" dirty="0" err="1">
                <a:solidFill>
                  <a:schemeClr val="dk1"/>
                </a:solidFill>
                <a:latin typeface="Calibri"/>
                <a:ea typeface="Calibri"/>
                <a:cs typeface="Calibri"/>
                <a:sym typeface="Calibri"/>
              </a:rPr>
              <a:t>RMSProp</a:t>
            </a:r>
            <a:r>
              <a:rPr lang="en-US" sz="1800" dirty="0">
                <a:solidFill>
                  <a:schemeClr val="dk1"/>
                </a:solidFill>
                <a:latin typeface="Calibri"/>
                <a:ea typeface="Calibri"/>
                <a:cs typeface="Calibri"/>
                <a:sym typeface="Calibri"/>
              </a:rPr>
              <a:t> is to apply momentum to the rescaled gradients.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Adam includes bias corrections to the estimates of both the first-order moments (the momentum term)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and the un-centered second-order moments to account for their initialization at the origin. </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Adam is explained by Andrew Ng in Coursera Deep Learning specialization Courser 2 Week 2 Lecture 8 (C2W2L08):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5"/>
              </a:rPr>
              <a:t>https://www.youtube.com/watch?v=JXQT_vxqwIs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37665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pic>
        <p:nvPicPr>
          <p:cNvPr id="93" name="Google Shape;93;p14"/>
          <p:cNvPicPr preferRelativeResize="0"/>
          <p:nvPr/>
        </p:nvPicPr>
        <p:blipFill rotWithShape="1">
          <a:blip r:embed="rId3">
            <a:alphaModFix/>
          </a:blip>
          <a:srcRect/>
          <a:stretch/>
        </p:blipFill>
        <p:spPr>
          <a:xfrm>
            <a:off x="1259307" y="930443"/>
            <a:ext cx="9144000" cy="5791200"/>
          </a:xfrm>
          <a:prstGeom prst="rect">
            <a:avLst/>
          </a:prstGeom>
          <a:noFill/>
          <a:ln>
            <a:noFill/>
          </a:ln>
        </p:spPr>
      </p:pic>
      <p:sp>
        <p:nvSpPr>
          <p:cNvPr id="94" name="Google Shape;94;p14"/>
          <p:cNvSpPr/>
          <p:nvPr/>
        </p:nvSpPr>
        <p:spPr>
          <a:xfrm>
            <a:off x="326968" y="224226"/>
            <a:ext cx="564064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From original paper - </a:t>
            </a:r>
            <a:r>
              <a:rPr lang="en-US" sz="1800" u="sng">
                <a:solidFill>
                  <a:schemeClr val="hlink"/>
                </a:solidFill>
                <a:latin typeface="Calibri"/>
                <a:ea typeface="Calibri"/>
                <a:cs typeface="Calibri"/>
                <a:sym typeface="Calibri"/>
                <a:hlinkClick r:id="rId4"/>
              </a:rPr>
              <a:t>https://arxiv.org/pdf/1412.6980.pdf</a:t>
            </a:r>
            <a:endParaRPr sz="1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62567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3D13405-8A27-3A48-989E-CB51558D5AB7}"/>
              </a:ext>
            </a:extLst>
          </p:cNvPr>
          <p:cNvSpPr txBox="1"/>
          <p:nvPr/>
        </p:nvSpPr>
        <p:spPr>
          <a:xfrm>
            <a:off x="218661" y="278296"/>
            <a:ext cx="5227398" cy="523220"/>
          </a:xfrm>
          <a:prstGeom prst="rect">
            <a:avLst/>
          </a:prstGeom>
          <a:noFill/>
        </p:spPr>
        <p:txBody>
          <a:bodyPr wrap="square" rtlCol="0">
            <a:spAutoFit/>
          </a:bodyPr>
          <a:lstStyle/>
          <a:p>
            <a:r>
              <a:rPr lang="en-US" sz="2800" b="1" dirty="0"/>
              <a:t>Neural Network For Classification </a:t>
            </a:r>
          </a:p>
        </p:txBody>
      </p:sp>
      <p:pic>
        <p:nvPicPr>
          <p:cNvPr id="7" name="Picture 6">
            <a:extLst>
              <a:ext uri="{FF2B5EF4-FFF2-40B4-BE49-F238E27FC236}">
                <a16:creationId xmlns:a16="http://schemas.microsoft.com/office/drawing/2014/main" id="{DAD5DF5E-F510-8546-B72C-8A20E1F83DB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662" y="1150872"/>
            <a:ext cx="7419267" cy="5707128"/>
          </a:xfrm>
          <a:prstGeom prst="rect">
            <a:avLst/>
          </a:prstGeom>
        </p:spPr>
      </p:pic>
      <p:sp>
        <p:nvSpPr>
          <p:cNvPr id="8" name="TextBox 7">
            <a:extLst>
              <a:ext uri="{FF2B5EF4-FFF2-40B4-BE49-F238E27FC236}">
                <a16:creationId xmlns:a16="http://schemas.microsoft.com/office/drawing/2014/main" id="{0D3216D6-07D4-2B46-8BBA-CD4CE9801616}"/>
              </a:ext>
            </a:extLst>
          </p:cNvPr>
          <p:cNvSpPr txBox="1"/>
          <p:nvPr/>
        </p:nvSpPr>
        <p:spPr>
          <a:xfrm>
            <a:off x="6136421" y="278296"/>
            <a:ext cx="5522179" cy="523220"/>
          </a:xfrm>
          <a:prstGeom prst="rect">
            <a:avLst/>
          </a:prstGeom>
          <a:noFill/>
        </p:spPr>
        <p:txBody>
          <a:bodyPr wrap="square" rtlCol="0">
            <a:spAutoFit/>
          </a:bodyPr>
          <a:lstStyle/>
          <a:p>
            <a:r>
              <a:rPr lang="en-US" sz="2800" b="1" dirty="0"/>
              <a:t>Learns One-Hot Representation</a:t>
            </a:r>
          </a:p>
        </p:txBody>
      </p:sp>
      <p:pic>
        <p:nvPicPr>
          <p:cNvPr id="4" name="Picture 3">
            <a:extLst>
              <a:ext uri="{FF2B5EF4-FFF2-40B4-BE49-F238E27FC236}">
                <a16:creationId xmlns:a16="http://schemas.microsoft.com/office/drawing/2014/main" id="{63722F00-059A-CF4D-9ADD-B432DBE0F9EB}"/>
              </a:ext>
            </a:extLst>
          </p:cNvPr>
          <p:cNvPicPr>
            <a:picLocks noChangeAspect="1"/>
          </p:cNvPicPr>
          <p:nvPr/>
        </p:nvPicPr>
        <p:blipFill>
          <a:blip r:embed="rId3"/>
          <a:stretch>
            <a:fillRect/>
          </a:stretch>
        </p:blipFill>
        <p:spPr>
          <a:xfrm>
            <a:off x="7950200" y="1571811"/>
            <a:ext cx="4241800" cy="4064000"/>
          </a:xfrm>
          <a:prstGeom prst="rect">
            <a:avLst/>
          </a:prstGeom>
        </p:spPr>
      </p:pic>
    </p:spTree>
    <p:extLst>
      <p:ext uri="{BB962C8B-B14F-4D97-AF65-F5344CB8AC3E}">
        <p14:creationId xmlns:p14="http://schemas.microsoft.com/office/powerpoint/2010/main" val="13268357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3;p13">
            <a:extLst>
              <a:ext uri="{FF2B5EF4-FFF2-40B4-BE49-F238E27FC236}">
                <a16:creationId xmlns:a16="http://schemas.microsoft.com/office/drawing/2014/main" id="{B9CB40DE-F38A-AC48-A3E8-71AD36ED97EB}"/>
              </a:ext>
            </a:extLst>
          </p:cNvPr>
          <p:cNvSpPr txBox="1"/>
          <p:nvPr/>
        </p:nvSpPr>
        <p:spPr>
          <a:xfrm>
            <a:off x="911464" y="763149"/>
            <a:ext cx="10061336" cy="212796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Typically the output of a classifier network uses </a:t>
            </a:r>
            <a:r>
              <a:rPr lang="en-US" sz="2400" b="1" dirty="0" err="1">
                <a:solidFill>
                  <a:srgbClr val="FF0000"/>
                </a:solidFill>
                <a:latin typeface="Calibri"/>
                <a:ea typeface="Calibri"/>
                <a:cs typeface="Calibri"/>
                <a:sym typeface="Calibri"/>
              </a:rPr>
              <a:t>softmax</a:t>
            </a:r>
            <a:r>
              <a:rPr lang="en-US" sz="2400" b="1" dirty="0">
                <a:solidFill>
                  <a:srgbClr val="FF0000"/>
                </a:solidFill>
                <a:latin typeface="Calibri"/>
                <a:ea typeface="Calibri"/>
                <a:cs typeface="Calibri"/>
                <a:sym typeface="Calibri"/>
              </a:rPr>
              <a:t> activation function</a:t>
            </a: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to squash output into interval [0,1] </a:t>
            </a: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and to ensure that sum of outputs is exactly 1.</a:t>
            </a: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Then (after </a:t>
            </a:r>
            <a:r>
              <a:rPr lang="en-US" sz="2400" dirty="0" err="1">
                <a:solidFill>
                  <a:schemeClr val="dk1"/>
                </a:solidFill>
                <a:latin typeface="Calibri"/>
                <a:ea typeface="Calibri"/>
                <a:cs typeface="Calibri"/>
                <a:sym typeface="Calibri"/>
              </a:rPr>
              <a:t>softmax</a:t>
            </a:r>
            <a:r>
              <a:rPr lang="en-US" sz="2400" dirty="0">
                <a:solidFill>
                  <a:schemeClr val="dk1"/>
                </a:solidFill>
                <a:latin typeface="Calibri"/>
                <a:ea typeface="Calibri"/>
                <a:cs typeface="Calibri"/>
                <a:sym typeface="Calibri"/>
              </a:rPr>
              <a:t>) the </a:t>
            </a:r>
            <a:r>
              <a:rPr lang="en-US" sz="2400" b="1" dirty="0">
                <a:solidFill>
                  <a:srgbClr val="FF0000"/>
                </a:solidFill>
                <a:latin typeface="Calibri"/>
                <a:ea typeface="Calibri"/>
                <a:cs typeface="Calibri"/>
                <a:sym typeface="Calibri"/>
              </a:rPr>
              <a:t>cross-entropy</a:t>
            </a:r>
            <a:r>
              <a:rPr lang="en-US" sz="2400" dirty="0">
                <a:solidFill>
                  <a:schemeClr val="dk1"/>
                </a:solidFill>
                <a:latin typeface="Calibri"/>
                <a:ea typeface="Calibri"/>
                <a:cs typeface="Calibri"/>
                <a:sym typeface="Calibri"/>
              </a:rPr>
              <a:t> is used to calculate the loss (error).</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
        <p:nvSpPr>
          <p:cNvPr id="6" name="Google Shape;95;p13">
            <a:extLst>
              <a:ext uri="{FF2B5EF4-FFF2-40B4-BE49-F238E27FC236}">
                <a16:creationId xmlns:a16="http://schemas.microsoft.com/office/drawing/2014/main" id="{E64FE083-D39E-B443-88FA-899DACC30385}"/>
              </a:ext>
            </a:extLst>
          </p:cNvPr>
          <p:cNvSpPr txBox="1"/>
          <p:nvPr/>
        </p:nvSpPr>
        <p:spPr>
          <a:xfrm>
            <a:off x="359047" y="4062112"/>
            <a:ext cx="2444239" cy="6615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err="1"/>
              <a:t>softmax</a:t>
            </a:r>
            <a:r>
              <a:rPr lang="en-US" sz="2800" b="1" dirty="0"/>
              <a:t>:</a:t>
            </a:r>
            <a:endParaRPr sz="2800" b="1" dirty="0"/>
          </a:p>
        </p:txBody>
      </p:sp>
      <p:pic>
        <p:nvPicPr>
          <p:cNvPr id="7" name="Picture 6">
            <a:extLst>
              <a:ext uri="{FF2B5EF4-FFF2-40B4-BE49-F238E27FC236}">
                <a16:creationId xmlns:a16="http://schemas.microsoft.com/office/drawing/2014/main" id="{77119270-7A8C-7442-8351-6CD06F70B7BE}"/>
              </a:ext>
            </a:extLst>
          </p:cNvPr>
          <p:cNvPicPr>
            <a:picLocks noChangeAspect="1"/>
          </p:cNvPicPr>
          <p:nvPr/>
        </p:nvPicPr>
        <p:blipFill>
          <a:blip r:embed="rId2"/>
          <a:stretch>
            <a:fillRect/>
          </a:stretch>
        </p:blipFill>
        <p:spPr>
          <a:xfrm>
            <a:off x="359047" y="4723629"/>
            <a:ext cx="3200930" cy="1488432"/>
          </a:xfrm>
          <a:prstGeom prst="rect">
            <a:avLst/>
          </a:prstGeom>
        </p:spPr>
      </p:pic>
      <p:pic>
        <p:nvPicPr>
          <p:cNvPr id="8" name="Picture 7">
            <a:extLst>
              <a:ext uri="{FF2B5EF4-FFF2-40B4-BE49-F238E27FC236}">
                <a16:creationId xmlns:a16="http://schemas.microsoft.com/office/drawing/2014/main" id="{7FD09BCC-C840-164C-97C8-57465136C56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104021" y="4968700"/>
            <a:ext cx="5342021" cy="998290"/>
          </a:xfrm>
          <a:prstGeom prst="rect">
            <a:avLst/>
          </a:prstGeom>
        </p:spPr>
      </p:pic>
      <p:sp>
        <p:nvSpPr>
          <p:cNvPr id="9" name="Google Shape;95;p13">
            <a:extLst>
              <a:ext uri="{FF2B5EF4-FFF2-40B4-BE49-F238E27FC236}">
                <a16:creationId xmlns:a16="http://schemas.microsoft.com/office/drawing/2014/main" id="{77214C79-D54F-194E-98AA-07794E41EDF1}"/>
              </a:ext>
            </a:extLst>
          </p:cNvPr>
          <p:cNvSpPr txBox="1"/>
          <p:nvPr/>
        </p:nvSpPr>
        <p:spPr>
          <a:xfrm>
            <a:off x="6104021" y="4034902"/>
            <a:ext cx="3216442" cy="66151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b="1" dirty="0"/>
              <a:t>cross-entropy loss:</a:t>
            </a:r>
            <a:endParaRPr sz="2800" b="1" dirty="0"/>
          </a:p>
        </p:txBody>
      </p:sp>
    </p:spTree>
    <p:extLst>
      <p:ext uri="{BB962C8B-B14F-4D97-AF65-F5344CB8AC3E}">
        <p14:creationId xmlns:p14="http://schemas.microsoft.com/office/powerpoint/2010/main" val="13622941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681D6A5-BDB4-7445-87DB-CED703377663}"/>
              </a:ext>
            </a:extLst>
          </p:cNvPr>
          <p:cNvSpPr txBox="1"/>
          <p:nvPr/>
        </p:nvSpPr>
        <p:spPr>
          <a:xfrm>
            <a:off x="633507" y="97528"/>
            <a:ext cx="2439764" cy="954107"/>
          </a:xfrm>
          <a:prstGeom prst="rect">
            <a:avLst/>
          </a:prstGeom>
          <a:noFill/>
        </p:spPr>
        <p:txBody>
          <a:bodyPr wrap="square" rtlCol="0">
            <a:spAutoFit/>
          </a:bodyPr>
          <a:lstStyle/>
          <a:p>
            <a:r>
              <a:rPr lang="en-US" sz="2800" b="1" dirty="0"/>
              <a:t>Soft-Max </a:t>
            </a:r>
          </a:p>
          <a:p>
            <a:r>
              <a:rPr lang="en-US" sz="2800" b="1" dirty="0"/>
              <a:t>Normalization</a:t>
            </a:r>
          </a:p>
        </p:txBody>
      </p:sp>
      <p:sp>
        <p:nvSpPr>
          <p:cNvPr id="2" name="Oval 1">
            <a:extLst>
              <a:ext uri="{FF2B5EF4-FFF2-40B4-BE49-F238E27FC236}">
                <a16:creationId xmlns:a16="http://schemas.microsoft.com/office/drawing/2014/main" id="{C77835ED-BA5F-B44A-8329-4DC900BDE519}"/>
              </a:ext>
            </a:extLst>
          </p:cNvPr>
          <p:cNvSpPr/>
          <p:nvPr/>
        </p:nvSpPr>
        <p:spPr>
          <a:xfrm>
            <a:off x="176567" y="1075765"/>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89791A64-672E-2848-9C26-FABF42BE6653}"/>
              </a:ext>
            </a:extLst>
          </p:cNvPr>
          <p:cNvSpPr/>
          <p:nvPr/>
        </p:nvSpPr>
        <p:spPr>
          <a:xfrm>
            <a:off x="176567" y="2497064"/>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6CC11C2-5662-8D44-BCF9-18EAFA5131A3}"/>
              </a:ext>
            </a:extLst>
          </p:cNvPr>
          <p:cNvSpPr/>
          <p:nvPr/>
        </p:nvSpPr>
        <p:spPr>
          <a:xfrm>
            <a:off x="176567" y="3918362"/>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FAA4BC66-7069-BD41-856E-C6B5E6E96EED}"/>
              </a:ext>
            </a:extLst>
          </p:cNvPr>
          <p:cNvSpPr txBox="1"/>
          <p:nvPr/>
        </p:nvSpPr>
        <p:spPr>
          <a:xfrm>
            <a:off x="454086" y="1288492"/>
            <a:ext cx="340158" cy="461665"/>
          </a:xfrm>
          <a:prstGeom prst="rect">
            <a:avLst/>
          </a:prstGeom>
          <a:noFill/>
        </p:spPr>
        <p:txBody>
          <a:bodyPr wrap="none" rtlCol="0">
            <a:spAutoFit/>
          </a:bodyPr>
          <a:lstStyle/>
          <a:p>
            <a:r>
              <a:rPr lang="en-US" sz="2400" b="1" dirty="0"/>
              <a:t>7</a:t>
            </a:r>
          </a:p>
        </p:txBody>
      </p:sp>
      <p:sp>
        <p:nvSpPr>
          <p:cNvPr id="9" name="TextBox 8">
            <a:extLst>
              <a:ext uri="{FF2B5EF4-FFF2-40B4-BE49-F238E27FC236}">
                <a16:creationId xmlns:a16="http://schemas.microsoft.com/office/drawing/2014/main" id="{4FF84625-EFED-1C42-A856-D36563E48CFC}"/>
              </a:ext>
            </a:extLst>
          </p:cNvPr>
          <p:cNvSpPr txBox="1"/>
          <p:nvPr/>
        </p:nvSpPr>
        <p:spPr>
          <a:xfrm>
            <a:off x="445549" y="2696537"/>
            <a:ext cx="340158" cy="461665"/>
          </a:xfrm>
          <a:prstGeom prst="rect">
            <a:avLst/>
          </a:prstGeom>
          <a:noFill/>
        </p:spPr>
        <p:txBody>
          <a:bodyPr wrap="none" rtlCol="0">
            <a:spAutoFit/>
          </a:bodyPr>
          <a:lstStyle/>
          <a:p>
            <a:r>
              <a:rPr lang="en-US" sz="2400" b="1" dirty="0"/>
              <a:t>4</a:t>
            </a:r>
          </a:p>
        </p:txBody>
      </p:sp>
      <p:sp>
        <p:nvSpPr>
          <p:cNvPr id="10" name="TextBox 9">
            <a:extLst>
              <a:ext uri="{FF2B5EF4-FFF2-40B4-BE49-F238E27FC236}">
                <a16:creationId xmlns:a16="http://schemas.microsoft.com/office/drawing/2014/main" id="{E2729D8B-721D-1A44-99DB-3ADC42290299}"/>
              </a:ext>
            </a:extLst>
          </p:cNvPr>
          <p:cNvSpPr txBox="1"/>
          <p:nvPr/>
        </p:nvSpPr>
        <p:spPr>
          <a:xfrm>
            <a:off x="436793" y="4117835"/>
            <a:ext cx="340158" cy="461665"/>
          </a:xfrm>
          <a:prstGeom prst="rect">
            <a:avLst/>
          </a:prstGeom>
          <a:noFill/>
        </p:spPr>
        <p:txBody>
          <a:bodyPr wrap="none" rtlCol="0">
            <a:spAutoFit/>
          </a:bodyPr>
          <a:lstStyle/>
          <a:p>
            <a:r>
              <a:rPr lang="en-US" sz="2400" b="1" dirty="0"/>
              <a:t>2</a:t>
            </a:r>
          </a:p>
        </p:txBody>
      </p:sp>
      <p:sp>
        <p:nvSpPr>
          <p:cNvPr id="11" name="Oval 10">
            <a:extLst>
              <a:ext uri="{FF2B5EF4-FFF2-40B4-BE49-F238E27FC236}">
                <a16:creationId xmlns:a16="http://schemas.microsoft.com/office/drawing/2014/main" id="{D7AC8B7D-B519-1841-94D8-2B42B22D2E7B}"/>
              </a:ext>
            </a:extLst>
          </p:cNvPr>
          <p:cNvSpPr/>
          <p:nvPr/>
        </p:nvSpPr>
        <p:spPr>
          <a:xfrm>
            <a:off x="3072172" y="1089019"/>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0711F19-0329-3E4B-B534-8CA925EAC2B7}"/>
              </a:ext>
            </a:extLst>
          </p:cNvPr>
          <p:cNvSpPr/>
          <p:nvPr/>
        </p:nvSpPr>
        <p:spPr>
          <a:xfrm>
            <a:off x="3072172" y="2510318"/>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25A9E8-6D76-A440-98F5-2F7A805EDFB6}"/>
              </a:ext>
            </a:extLst>
          </p:cNvPr>
          <p:cNvSpPr/>
          <p:nvPr/>
        </p:nvSpPr>
        <p:spPr>
          <a:xfrm>
            <a:off x="3072172" y="3931616"/>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74BEDE3A-44A6-4745-A64B-2ED0CC5CFA4D}"/>
              </a:ext>
            </a:extLst>
          </p:cNvPr>
          <p:cNvSpPr txBox="1"/>
          <p:nvPr/>
        </p:nvSpPr>
        <p:spPr>
          <a:xfrm>
            <a:off x="3058285" y="1295043"/>
            <a:ext cx="888385" cy="461665"/>
          </a:xfrm>
          <a:prstGeom prst="rect">
            <a:avLst/>
          </a:prstGeom>
          <a:noFill/>
        </p:spPr>
        <p:txBody>
          <a:bodyPr wrap="none" rtlCol="0">
            <a:spAutoFit/>
          </a:bodyPr>
          <a:lstStyle/>
          <a:p>
            <a:r>
              <a:rPr lang="en-US" sz="2400" b="1" dirty="0"/>
              <a:t>0.946</a:t>
            </a:r>
          </a:p>
        </p:txBody>
      </p:sp>
      <p:sp>
        <p:nvSpPr>
          <p:cNvPr id="15" name="TextBox 14">
            <a:extLst>
              <a:ext uri="{FF2B5EF4-FFF2-40B4-BE49-F238E27FC236}">
                <a16:creationId xmlns:a16="http://schemas.microsoft.com/office/drawing/2014/main" id="{83570683-5B8C-EC41-A1E3-779AE183D6EE}"/>
              </a:ext>
            </a:extLst>
          </p:cNvPr>
          <p:cNvSpPr txBox="1"/>
          <p:nvPr/>
        </p:nvSpPr>
        <p:spPr>
          <a:xfrm>
            <a:off x="3071732" y="2723045"/>
            <a:ext cx="888385" cy="461665"/>
          </a:xfrm>
          <a:prstGeom prst="rect">
            <a:avLst/>
          </a:prstGeom>
          <a:noFill/>
        </p:spPr>
        <p:txBody>
          <a:bodyPr wrap="none" rtlCol="0">
            <a:spAutoFit/>
          </a:bodyPr>
          <a:lstStyle/>
          <a:p>
            <a:r>
              <a:rPr lang="en-US" sz="2400" b="1" dirty="0"/>
              <a:t>0.047</a:t>
            </a:r>
          </a:p>
        </p:txBody>
      </p:sp>
      <p:sp>
        <p:nvSpPr>
          <p:cNvPr id="16" name="TextBox 15">
            <a:extLst>
              <a:ext uri="{FF2B5EF4-FFF2-40B4-BE49-F238E27FC236}">
                <a16:creationId xmlns:a16="http://schemas.microsoft.com/office/drawing/2014/main" id="{280EF98C-5F59-BA47-B41D-C7491FAB2F37}"/>
              </a:ext>
            </a:extLst>
          </p:cNvPr>
          <p:cNvSpPr txBox="1"/>
          <p:nvPr/>
        </p:nvSpPr>
        <p:spPr>
          <a:xfrm>
            <a:off x="3070439" y="4131089"/>
            <a:ext cx="888385" cy="461665"/>
          </a:xfrm>
          <a:prstGeom prst="rect">
            <a:avLst/>
          </a:prstGeom>
          <a:noFill/>
        </p:spPr>
        <p:txBody>
          <a:bodyPr wrap="none" rtlCol="0">
            <a:spAutoFit/>
          </a:bodyPr>
          <a:lstStyle/>
          <a:p>
            <a:r>
              <a:rPr lang="en-US" sz="2400" b="1" dirty="0"/>
              <a:t>0.006</a:t>
            </a:r>
          </a:p>
        </p:txBody>
      </p:sp>
      <p:sp>
        <p:nvSpPr>
          <p:cNvPr id="18" name="Right Arrow 17">
            <a:extLst>
              <a:ext uri="{FF2B5EF4-FFF2-40B4-BE49-F238E27FC236}">
                <a16:creationId xmlns:a16="http://schemas.microsoft.com/office/drawing/2014/main" id="{8F0694E8-6C55-FA47-B812-C1C2FB4EE257}"/>
              </a:ext>
            </a:extLst>
          </p:cNvPr>
          <p:cNvSpPr/>
          <p:nvPr/>
        </p:nvSpPr>
        <p:spPr>
          <a:xfrm>
            <a:off x="1351723" y="1334048"/>
            <a:ext cx="1451113" cy="31981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2DA7DAE-6A4B-0C47-A8E7-57F78B6B74C6}"/>
              </a:ext>
            </a:extLst>
          </p:cNvPr>
          <p:cNvSpPr/>
          <p:nvPr/>
        </p:nvSpPr>
        <p:spPr>
          <a:xfrm>
            <a:off x="4775097" y="1102273"/>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10EC053-2148-5B43-AD14-9D5959F64522}"/>
              </a:ext>
            </a:extLst>
          </p:cNvPr>
          <p:cNvSpPr/>
          <p:nvPr/>
        </p:nvSpPr>
        <p:spPr>
          <a:xfrm>
            <a:off x="4775097" y="2523572"/>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ADF6BC5-8DD7-024B-B98A-96DA493E8ECE}"/>
              </a:ext>
            </a:extLst>
          </p:cNvPr>
          <p:cNvSpPr/>
          <p:nvPr/>
        </p:nvSpPr>
        <p:spPr>
          <a:xfrm>
            <a:off x="4775097" y="3944870"/>
            <a:ext cx="860612" cy="860612"/>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BE3DC90C-CAFE-F443-9C3D-9436DD339FB4}"/>
              </a:ext>
            </a:extLst>
          </p:cNvPr>
          <p:cNvSpPr txBox="1"/>
          <p:nvPr/>
        </p:nvSpPr>
        <p:spPr>
          <a:xfrm>
            <a:off x="5056968" y="1347302"/>
            <a:ext cx="340158" cy="461665"/>
          </a:xfrm>
          <a:prstGeom prst="rect">
            <a:avLst/>
          </a:prstGeom>
          <a:noFill/>
        </p:spPr>
        <p:txBody>
          <a:bodyPr wrap="none" rtlCol="0">
            <a:spAutoFit/>
          </a:bodyPr>
          <a:lstStyle/>
          <a:p>
            <a:r>
              <a:rPr lang="en-US" sz="2400" b="1" dirty="0"/>
              <a:t>1</a:t>
            </a:r>
          </a:p>
        </p:txBody>
      </p:sp>
      <p:sp>
        <p:nvSpPr>
          <p:cNvPr id="23" name="TextBox 22">
            <a:extLst>
              <a:ext uri="{FF2B5EF4-FFF2-40B4-BE49-F238E27FC236}">
                <a16:creationId xmlns:a16="http://schemas.microsoft.com/office/drawing/2014/main" id="{EAD1B869-47C4-7647-8B28-6DA136174916}"/>
              </a:ext>
            </a:extLst>
          </p:cNvPr>
          <p:cNvSpPr txBox="1"/>
          <p:nvPr/>
        </p:nvSpPr>
        <p:spPr>
          <a:xfrm>
            <a:off x="5044079" y="2723045"/>
            <a:ext cx="340158" cy="461665"/>
          </a:xfrm>
          <a:prstGeom prst="rect">
            <a:avLst/>
          </a:prstGeom>
          <a:noFill/>
        </p:spPr>
        <p:txBody>
          <a:bodyPr wrap="none" rtlCol="0">
            <a:spAutoFit/>
          </a:bodyPr>
          <a:lstStyle/>
          <a:p>
            <a:r>
              <a:rPr lang="en-US" sz="2400" b="1" dirty="0"/>
              <a:t>0</a:t>
            </a:r>
          </a:p>
        </p:txBody>
      </p:sp>
      <p:sp>
        <p:nvSpPr>
          <p:cNvPr id="24" name="TextBox 23">
            <a:extLst>
              <a:ext uri="{FF2B5EF4-FFF2-40B4-BE49-F238E27FC236}">
                <a16:creationId xmlns:a16="http://schemas.microsoft.com/office/drawing/2014/main" id="{2C385BBB-ADF0-2E47-A95D-E782138546AF}"/>
              </a:ext>
            </a:extLst>
          </p:cNvPr>
          <p:cNvSpPr txBox="1"/>
          <p:nvPr/>
        </p:nvSpPr>
        <p:spPr>
          <a:xfrm>
            <a:off x="5055201" y="4144343"/>
            <a:ext cx="340158" cy="461665"/>
          </a:xfrm>
          <a:prstGeom prst="rect">
            <a:avLst/>
          </a:prstGeom>
          <a:noFill/>
        </p:spPr>
        <p:txBody>
          <a:bodyPr wrap="none" rtlCol="0">
            <a:spAutoFit/>
          </a:bodyPr>
          <a:lstStyle/>
          <a:p>
            <a:r>
              <a:rPr lang="en-US" sz="2400" b="1" dirty="0"/>
              <a:t>0</a:t>
            </a:r>
          </a:p>
        </p:txBody>
      </p:sp>
      <p:sp>
        <p:nvSpPr>
          <p:cNvPr id="25" name="TextBox 24">
            <a:extLst>
              <a:ext uri="{FF2B5EF4-FFF2-40B4-BE49-F238E27FC236}">
                <a16:creationId xmlns:a16="http://schemas.microsoft.com/office/drawing/2014/main" id="{43FD61FB-8E0A-8341-86B5-1B105703A51C}"/>
              </a:ext>
            </a:extLst>
          </p:cNvPr>
          <p:cNvSpPr txBox="1"/>
          <p:nvPr/>
        </p:nvSpPr>
        <p:spPr>
          <a:xfrm>
            <a:off x="4145346" y="90904"/>
            <a:ext cx="2439764" cy="523220"/>
          </a:xfrm>
          <a:prstGeom prst="rect">
            <a:avLst/>
          </a:prstGeom>
          <a:noFill/>
        </p:spPr>
        <p:txBody>
          <a:bodyPr wrap="square" rtlCol="0">
            <a:spAutoFit/>
          </a:bodyPr>
          <a:lstStyle/>
          <a:p>
            <a:r>
              <a:rPr lang="en-US" sz="2800" b="1" dirty="0"/>
              <a:t>Target /Label</a:t>
            </a:r>
          </a:p>
        </p:txBody>
      </p:sp>
      <p:sp>
        <p:nvSpPr>
          <p:cNvPr id="26" name="TextBox 25">
            <a:extLst>
              <a:ext uri="{FF2B5EF4-FFF2-40B4-BE49-F238E27FC236}">
                <a16:creationId xmlns:a16="http://schemas.microsoft.com/office/drawing/2014/main" id="{6867B7FB-7E65-0F42-8EA6-2A9DC9ECEDBE}"/>
              </a:ext>
            </a:extLst>
          </p:cNvPr>
          <p:cNvSpPr txBox="1"/>
          <p:nvPr/>
        </p:nvSpPr>
        <p:spPr>
          <a:xfrm>
            <a:off x="7025575" y="45040"/>
            <a:ext cx="4782112" cy="523220"/>
          </a:xfrm>
          <a:prstGeom prst="rect">
            <a:avLst/>
          </a:prstGeom>
          <a:noFill/>
        </p:spPr>
        <p:txBody>
          <a:bodyPr wrap="square" rtlCol="0">
            <a:spAutoFit/>
          </a:bodyPr>
          <a:lstStyle/>
          <a:p>
            <a:r>
              <a:rPr lang="en-US" sz="2800" b="1" dirty="0"/>
              <a:t>Cross-Entropy (log loss) Error</a:t>
            </a:r>
          </a:p>
        </p:txBody>
      </p:sp>
      <p:sp>
        <p:nvSpPr>
          <p:cNvPr id="27" name="TextBox 26">
            <a:extLst>
              <a:ext uri="{FF2B5EF4-FFF2-40B4-BE49-F238E27FC236}">
                <a16:creationId xmlns:a16="http://schemas.microsoft.com/office/drawing/2014/main" id="{C94724B5-DB60-2848-B0AB-C3DD4E7A06CC}"/>
              </a:ext>
            </a:extLst>
          </p:cNvPr>
          <p:cNvSpPr txBox="1"/>
          <p:nvPr/>
        </p:nvSpPr>
        <p:spPr>
          <a:xfrm>
            <a:off x="7314982" y="5230383"/>
            <a:ext cx="3308327" cy="1569660"/>
          </a:xfrm>
          <a:prstGeom prst="rect">
            <a:avLst/>
          </a:prstGeom>
          <a:noFill/>
        </p:spPr>
        <p:txBody>
          <a:bodyPr wrap="square" rtlCol="0">
            <a:spAutoFit/>
          </a:bodyPr>
          <a:lstStyle/>
          <a:p>
            <a:r>
              <a:rPr lang="en-US" sz="2400" b="1" dirty="0">
                <a:solidFill>
                  <a:srgbClr val="002060"/>
                </a:solidFill>
              </a:rPr>
              <a:t>def </a:t>
            </a:r>
            <a:r>
              <a:rPr lang="en-US" sz="2400" b="1" dirty="0" err="1">
                <a:solidFill>
                  <a:srgbClr val="002060"/>
                </a:solidFill>
              </a:rPr>
              <a:t>CrossEntropy</a:t>
            </a:r>
            <a:r>
              <a:rPr lang="en-US" sz="2400" b="1" dirty="0">
                <a:solidFill>
                  <a:srgbClr val="002060"/>
                </a:solidFill>
              </a:rPr>
              <a:t>(</a:t>
            </a:r>
            <a:r>
              <a:rPr lang="en-US" sz="2400" b="1" dirty="0" err="1">
                <a:solidFill>
                  <a:srgbClr val="002060"/>
                </a:solidFill>
              </a:rPr>
              <a:t>Yt</a:t>
            </a:r>
            <a:r>
              <a:rPr lang="en-US" sz="2400" b="1" dirty="0">
                <a:solidFill>
                  <a:srgbClr val="002060"/>
                </a:solidFill>
              </a:rPr>
              <a:t>, y):</a:t>
            </a:r>
          </a:p>
          <a:p>
            <a:r>
              <a:rPr lang="en-US" sz="2400" b="1" dirty="0">
                <a:solidFill>
                  <a:srgbClr val="002060"/>
                </a:solidFill>
              </a:rPr>
              <a:t>    if </a:t>
            </a:r>
            <a:r>
              <a:rPr lang="en-US" sz="2400" b="1" dirty="0" err="1">
                <a:solidFill>
                  <a:srgbClr val="002060"/>
                </a:solidFill>
              </a:rPr>
              <a:t>Yt</a:t>
            </a:r>
            <a:r>
              <a:rPr lang="en-US" sz="2400" b="1" dirty="0">
                <a:solidFill>
                  <a:srgbClr val="002060"/>
                </a:solidFill>
              </a:rPr>
              <a:t> == 1:</a:t>
            </a:r>
          </a:p>
          <a:p>
            <a:r>
              <a:rPr lang="en-US" sz="2400" b="1" dirty="0">
                <a:solidFill>
                  <a:srgbClr val="002060"/>
                </a:solidFill>
              </a:rPr>
              <a:t>        return -log(y)      </a:t>
            </a:r>
          </a:p>
          <a:p>
            <a:r>
              <a:rPr lang="en-US" sz="2400" b="1" dirty="0">
                <a:solidFill>
                  <a:srgbClr val="002060"/>
                </a:solidFill>
              </a:rPr>
              <a:t>    return -log(1 - y) </a:t>
            </a:r>
          </a:p>
        </p:txBody>
      </p:sp>
      <p:sp>
        <p:nvSpPr>
          <p:cNvPr id="28" name="TextBox 27">
            <a:extLst>
              <a:ext uri="{FF2B5EF4-FFF2-40B4-BE49-F238E27FC236}">
                <a16:creationId xmlns:a16="http://schemas.microsoft.com/office/drawing/2014/main" id="{E4714616-CB8F-4644-BFC2-84E2F157C8EA}"/>
              </a:ext>
            </a:extLst>
          </p:cNvPr>
          <p:cNvSpPr txBox="1"/>
          <p:nvPr/>
        </p:nvSpPr>
        <p:spPr>
          <a:xfrm>
            <a:off x="3342607" y="515396"/>
            <a:ext cx="671142" cy="584775"/>
          </a:xfrm>
          <a:prstGeom prst="rect">
            <a:avLst/>
          </a:prstGeom>
          <a:noFill/>
        </p:spPr>
        <p:txBody>
          <a:bodyPr wrap="square" rtlCol="0">
            <a:spAutoFit/>
          </a:bodyPr>
          <a:lstStyle/>
          <a:p>
            <a:r>
              <a:rPr lang="en-US" sz="3200" b="1" dirty="0">
                <a:solidFill>
                  <a:srgbClr val="FF0000"/>
                </a:solidFill>
              </a:rPr>
              <a:t>y</a:t>
            </a:r>
          </a:p>
        </p:txBody>
      </p:sp>
      <p:sp>
        <p:nvSpPr>
          <p:cNvPr id="29" name="TextBox 28">
            <a:extLst>
              <a:ext uri="{FF2B5EF4-FFF2-40B4-BE49-F238E27FC236}">
                <a16:creationId xmlns:a16="http://schemas.microsoft.com/office/drawing/2014/main" id="{17ADE104-25FB-2949-819E-F709AED7F472}"/>
              </a:ext>
            </a:extLst>
          </p:cNvPr>
          <p:cNvSpPr txBox="1"/>
          <p:nvPr/>
        </p:nvSpPr>
        <p:spPr>
          <a:xfrm>
            <a:off x="5005765" y="528650"/>
            <a:ext cx="671142" cy="584775"/>
          </a:xfrm>
          <a:prstGeom prst="rect">
            <a:avLst/>
          </a:prstGeom>
          <a:noFill/>
        </p:spPr>
        <p:txBody>
          <a:bodyPr wrap="square" rtlCol="0">
            <a:spAutoFit/>
          </a:bodyPr>
          <a:lstStyle/>
          <a:p>
            <a:r>
              <a:rPr lang="en-US" sz="3200" b="1" dirty="0" err="1">
                <a:solidFill>
                  <a:srgbClr val="FF0000"/>
                </a:solidFill>
              </a:rPr>
              <a:t>Y</a:t>
            </a:r>
            <a:r>
              <a:rPr lang="en-US" sz="3200" b="1" baseline="-25000" dirty="0" err="1">
                <a:solidFill>
                  <a:srgbClr val="FF0000"/>
                </a:solidFill>
              </a:rPr>
              <a:t>t</a:t>
            </a:r>
            <a:endParaRPr lang="en-US" sz="3200" b="1" baseline="-25000" dirty="0">
              <a:solidFill>
                <a:srgbClr val="FF0000"/>
              </a:solidFill>
            </a:endParaRPr>
          </a:p>
        </p:txBody>
      </p:sp>
      <p:sp>
        <p:nvSpPr>
          <p:cNvPr id="30" name="TextBox 29">
            <a:extLst>
              <a:ext uri="{FF2B5EF4-FFF2-40B4-BE49-F238E27FC236}">
                <a16:creationId xmlns:a16="http://schemas.microsoft.com/office/drawing/2014/main" id="{56AFE6E8-8EE7-104A-A775-40D61506CF9E}"/>
              </a:ext>
            </a:extLst>
          </p:cNvPr>
          <p:cNvSpPr txBox="1"/>
          <p:nvPr/>
        </p:nvSpPr>
        <p:spPr>
          <a:xfrm>
            <a:off x="6305923" y="1075934"/>
            <a:ext cx="4317386" cy="584775"/>
          </a:xfrm>
          <a:prstGeom prst="rect">
            <a:avLst/>
          </a:prstGeom>
          <a:noFill/>
        </p:spPr>
        <p:txBody>
          <a:bodyPr wrap="square" rtlCol="0">
            <a:spAutoFit/>
          </a:bodyPr>
          <a:lstStyle/>
          <a:p>
            <a:r>
              <a:rPr lang="en-US" sz="3200" dirty="0">
                <a:solidFill>
                  <a:srgbClr val="0070C0"/>
                </a:solidFill>
              </a:rPr>
              <a:t>-ln(0.946)       = ~  0.055</a:t>
            </a:r>
          </a:p>
        </p:txBody>
      </p:sp>
      <p:sp>
        <p:nvSpPr>
          <p:cNvPr id="31" name="TextBox 30">
            <a:extLst>
              <a:ext uri="{FF2B5EF4-FFF2-40B4-BE49-F238E27FC236}">
                <a16:creationId xmlns:a16="http://schemas.microsoft.com/office/drawing/2014/main" id="{29682C63-01AC-8245-8A6E-0F2538E98809}"/>
              </a:ext>
            </a:extLst>
          </p:cNvPr>
          <p:cNvSpPr txBox="1"/>
          <p:nvPr/>
        </p:nvSpPr>
        <p:spPr>
          <a:xfrm>
            <a:off x="6319177" y="2599935"/>
            <a:ext cx="4209870" cy="584775"/>
          </a:xfrm>
          <a:prstGeom prst="rect">
            <a:avLst/>
          </a:prstGeom>
          <a:noFill/>
        </p:spPr>
        <p:txBody>
          <a:bodyPr wrap="square" rtlCol="0">
            <a:spAutoFit/>
          </a:bodyPr>
          <a:lstStyle/>
          <a:p>
            <a:r>
              <a:rPr lang="en-US" sz="3200" dirty="0">
                <a:solidFill>
                  <a:srgbClr val="0070C0"/>
                </a:solidFill>
              </a:rPr>
              <a:t>-ln(1-0.047)   = ~ 0.048</a:t>
            </a:r>
          </a:p>
        </p:txBody>
      </p:sp>
      <p:sp>
        <p:nvSpPr>
          <p:cNvPr id="32" name="TextBox 31">
            <a:extLst>
              <a:ext uri="{FF2B5EF4-FFF2-40B4-BE49-F238E27FC236}">
                <a16:creationId xmlns:a16="http://schemas.microsoft.com/office/drawing/2014/main" id="{9739CF6E-2833-624C-AB80-525AD5874DA4}"/>
              </a:ext>
            </a:extLst>
          </p:cNvPr>
          <p:cNvSpPr txBox="1"/>
          <p:nvPr/>
        </p:nvSpPr>
        <p:spPr>
          <a:xfrm>
            <a:off x="6312553" y="4084182"/>
            <a:ext cx="4216494" cy="584775"/>
          </a:xfrm>
          <a:prstGeom prst="rect">
            <a:avLst/>
          </a:prstGeom>
          <a:noFill/>
        </p:spPr>
        <p:txBody>
          <a:bodyPr wrap="square" rtlCol="0">
            <a:spAutoFit/>
          </a:bodyPr>
          <a:lstStyle/>
          <a:p>
            <a:r>
              <a:rPr lang="en-US" sz="3200" dirty="0">
                <a:solidFill>
                  <a:srgbClr val="0070C0"/>
                </a:solidFill>
              </a:rPr>
              <a:t>-ln(1-0.006)   = ~  0.006</a:t>
            </a:r>
          </a:p>
        </p:txBody>
      </p:sp>
      <p:sp>
        <p:nvSpPr>
          <p:cNvPr id="33" name="TextBox 32">
            <a:extLst>
              <a:ext uri="{FF2B5EF4-FFF2-40B4-BE49-F238E27FC236}">
                <a16:creationId xmlns:a16="http://schemas.microsoft.com/office/drawing/2014/main" id="{69C0AA19-455F-4E4D-87D4-B438DAFED263}"/>
              </a:ext>
            </a:extLst>
          </p:cNvPr>
          <p:cNvSpPr txBox="1"/>
          <p:nvPr/>
        </p:nvSpPr>
        <p:spPr>
          <a:xfrm>
            <a:off x="6975497" y="1830666"/>
            <a:ext cx="489649" cy="584775"/>
          </a:xfrm>
          <a:prstGeom prst="rect">
            <a:avLst/>
          </a:prstGeom>
          <a:noFill/>
        </p:spPr>
        <p:txBody>
          <a:bodyPr wrap="square" rtlCol="0">
            <a:spAutoFit/>
          </a:bodyPr>
          <a:lstStyle/>
          <a:p>
            <a:r>
              <a:rPr lang="en-US" sz="3200" dirty="0">
                <a:solidFill>
                  <a:srgbClr val="0070C0"/>
                </a:solidFill>
              </a:rPr>
              <a:t>+</a:t>
            </a:r>
          </a:p>
        </p:txBody>
      </p:sp>
      <p:sp>
        <p:nvSpPr>
          <p:cNvPr id="34" name="TextBox 33">
            <a:extLst>
              <a:ext uri="{FF2B5EF4-FFF2-40B4-BE49-F238E27FC236}">
                <a16:creationId xmlns:a16="http://schemas.microsoft.com/office/drawing/2014/main" id="{68F836E1-656C-BE4B-83BB-05DCFAAA2581}"/>
              </a:ext>
            </a:extLst>
          </p:cNvPr>
          <p:cNvSpPr txBox="1"/>
          <p:nvPr/>
        </p:nvSpPr>
        <p:spPr>
          <a:xfrm>
            <a:off x="6975496" y="3414303"/>
            <a:ext cx="489649" cy="584775"/>
          </a:xfrm>
          <a:prstGeom prst="rect">
            <a:avLst/>
          </a:prstGeom>
          <a:noFill/>
        </p:spPr>
        <p:txBody>
          <a:bodyPr wrap="square" rtlCol="0">
            <a:spAutoFit/>
          </a:bodyPr>
          <a:lstStyle/>
          <a:p>
            <a:r>
              <a:rPr lang="en-US" sz="3200" dirty="0">
                <a:solidFill>
                  <a:srgbClr val="0070C0"/>
                </a:solidFill>
              </a:rPr>
              <a:t>+</a:t>
            </a:r>
          </a:p>
        </p:txBody>
      </p:sp>
      <p:pic>
        <p:nvPicPr>
          <p:cNvPr id="35" name="Picture 34">
            <a:extLst>
              <a:ext uri="{FF2B5EF4-FFF2-40B4-BE49-F238E27FC236}">
                <a16:creationId xmlns:a16="http://schemas.microsoft.com/office/drawing/2014/main" id="{ED9E992D-129E-0440-8E67-528B9ECCE42B}"/>
              </a:ext>
            </a:extLst>
          </p:cNvPr>
          <p:cNvPicPr>
            <a:picLocks noChangeAspect="1"/>
          </p:cNvPicPr>
          <p:nvPr/>
        </p:nvPicPr>
        <p:blipFill>
          <a:blip r:embed="rId2"/>
          <a:stretch>
            <a:fillRect/>
          </a:stretch>
        </p:blipFill>
        <p:spPr>
          <a:xfrm>
            <a:off x="359048" y="5092929"/>
            <a:ext cx="3200930" cy="1488432"/>
          </a:xfrm>
          <a:prstGeom prst="rect">
            <a:avLst/>
          </a:prstGeom>
        </p:spPr>
      </p:pic>
      <p:sp>
        <p:nvSpPr>
          <p:cNvPr id="36" name="TextBox 35">
            <a:extLst>
              <a:ext uri="{FF2B5EF4-FFF2-40B4-BE49-F238E27FC236}">
                <a16:creationId xmlns:a16="http://schemas.microsoft.com/office/drawing/2014/main" id="{DE9BCD3F-7661-D64B-AB55-BD69C04AF447}"/>
              </a:ext>
            </a:extLst>
          </p:cNvPr>
          <p:cNvSpPr txBox="1"/>
          <p:nvPr/>
        </p:nvSpPr>
        <p:spPr>
          <a:xfrm>
            <a:off x="10933042" y="2723045"/>
            <a:ext cx="1258957" cy="584775"/>
          </a:xfrm>
          <a:prstGeom prst="rect">
            <a:avLst/>
          </a:prstGeom>
          <a:noFill/>
        </p:spPr>
        <p:txBody>
          <a:bodyPr wrap="square" rtlCol="0">
            <a:spAutoFit/>
          </a:bodyPr>
          <a:lstStyle>
            <a:defPPr>
              <a:defRPr lang="en-US"/>
            </a:defPPr>
            <a:lvl1pPr>
              <a:defRPr sz="3200">
                <a:solidFill>
                  <a:srgbClr val="0070C0"/>
                </a:solidFill>
              </a:defRPr>
            </a:lvl1pPr>
          </a:lstStyle>
          <a:p>
            <a:r>
              <a:rPr lang="en-US" dirty="0"/>
              <a:t>0.109</a:t>
            </a:r>
          </a:p>
        </p:txBody>
      </p:sp>
      <p:cxnSp>
        <p:nvCxnSpPr>
          <p:cNvPr id="38" name="Straight Arrow Connector 37">
            <a:extLst>
              <a:ext uri="{FF2B5EF4-FFF2-40B4-BE49-F238E27FC236}">
                <a16:creationId xmlns:a16="http://schemas.microsoft.com/office/drawing/2014/main" id="{4336AF2D-B1B2-6544-ABEF-2EA49F573A86}"/>
              </a:ext>
            </a:extLst>
          </p:cNvPr>
          <p:cNvCxnSpPr>
            <a:cxnSpLocks/>
            <a:stCxn id="30" idx="3"/>
          </p:cNvCxnSpPr>
          <p:nvPr/>
        </p:nvCxnSpPr>
        <p:spPr>
          <a:xfrm>
            <a:off x="10623309" y="1368322"/>
            <a:ext cx="309733" cy="1231613"/>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58800054-1A52-BF42-9249-30EBC5E7B87C}"/>
              </a:ext>
            </a:extLst>
          </p:cNvPr>
          <p:cNvCxnSpPr>
            <a:cxnSpLocks/>
            <a:stCxn id="32" idx="3"/>
          </p:cNvCxnSpPr>
          <p:nvPr/>
        </p:nvCxnSpPr>
        <p:spPr>
          <a:xfrm flipV="1">
            <a:off x="10529047" y="3414308"/>
            <a:ext cx="435996" cy="962262"/>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13FDA84-5E1A-CD40-8455-AA8614A3EF96}"/>
              </a:ext>
            </a:extLst>
          </p:cNvPr>
          <p:cNvCxnSpPr>
            <a:cxnSpLocks/>
            <a:stCxn id="31" idx="3"/>
            <a:endCxn id="36" idx="1"/>
          </p:cNvCxnSpPr>
          <p:nvPr/>
        </p:nvCxnSpPr>
        <p:spPr>
          <a:xfrm>
            <a:off x="10529047" y="2892323"/>
            <a:ext cx="403995" cy="123110"/>
          </a:xfrm>
          <a:prstGeom prst="straightConnector1">
            <a:avLst/>
          </a:prstGeom>
          <a:ln w="50800">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D9D0387C-0708-4142-8234-E159A9AE347E}"/>
              </a:ext>
            </a:extLst>
          </p:cNvPr>
          <p:cNvSpPr txBox="1"/>
          <p:nvPr/>
        </p:nvSpPr>
        <p:spPr>
          <a:xfrm>
            <a:off x="4572565" y="5231857"/>
            <a:ext cx="1682631" cy="830997"/>
          </a:xfrm>
          <a:prstGeom prst="rect">
            <a:avLst/>
          </a:prstGeom>
          <a:noFill/>
        </p:spPr>
        <p:txBody>
          <a:bodyPr wrap="square" rtlCol="0">
            <a:spAutoFit/>
          </a:bodyPr>
          <a:lstStyle/>
          <a:p>
            <a:r>
              <a:rPr lang="en-US" sz="2400" b="1" dirty="0"/>
              <a:t>One-hot</a:t>
            </a:r>
          </a:p>
          <a:p>
            <a:r>
              <a:rPr lang="en-US" sz="2400" b="1" dirty="0"/>
              <a:t>encoding</a:t>
            </a:r>
          </a:p>
        </p:txBody>
      </p:sp>
    </p:spTree>
    <p:extLst>
      <p:ext uri="{BB962C8B-B14F-4D97-AF65-F5344CB8AC3E}">
        <p14:creationId xmlns:p14="http://schemas.microsoft.com/office/powerpoint/2010/main" val="1977547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3" name="Google Shape;103;p14"/>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6947065" y="3013714"/>
            <a:ext cx="1909552" cy="1353989"/>
          </a:xfrm>
          <a:prstGeom prst="rect">
            <a:avLst/>
          </a:prstGeom>
          <a:noFill/>
          <a:ln>
            <a:solidFill>
              <a:schemeClr val="accent1">
                <a:shade val="50000"/>
              </a:schemeClr>
            </a:solidFill>
          </a:ln>
        </p:spPr>
      </p:pic>
      <p:sp>
        <p:nvSpPr>
          <p:cNvPr id="101" name="Google Shape;101;p14"/>
          <p:cNvSpPr txBox="1"/>
          <p:nvPr/>
        </p:nvSpPr>
        <p:spPr>
          <a:xfrm>
            <a:off x="245846" y="1936299"/>
            <a:ext cx="5378311" cy="2985402"/>
          </a:xfrm>
          <a:prstGeom prst="rect">
            <a:avLst/>
          </a:prstGeom>
          <a:solidFill>
            <a:schemeClr val="accent4">
              <a:lumMod val="20000"/>
              <a:lumOff val="80000"/>
            </a:schemeClr>
          </a:solidFill>
          <a:ln>
            <a:noFill/>
          </a:ln>
        </p:spPr>
        <p:txBody>
          <a:bodyPr spcFirstLastPara="1" wrap="square" lIns="91425" tIns="91425" rIns="91425" bIns="91425" anchor="t" anchorCtr="0">
            <a:spAutoFit/>
          </a:bodyPr>
          <a:lstStyle/>
          <a:p>
            <a:pPr lvl="0"/>
            <a:r>
              <a:rPr lang="en-US" sz="1400" dirty="0"/>
              <a:t>First, </a:t>
            </a:r>
            <a:r>
              <a:rPr lang="en-US" sz="1400" b="1" dirty="0">
                <a:solidFill>
                  <a:srgbClr val="FF0000"/>
                </a:solidFill>
              </a:rPr>
              <a:t>MSE</a:t>
            </a:r>
            <a:r>
              <a:rPr lang="en-US" sz="1400" dirty="0"/>
              <a:t> can force conversion to a wrong answer. On the picture to the right you can see how adding data points with big tumor sizes will shift the transition point toward larger sizes, thus changing diagnosis for some cases.</a:t>
            </a:r>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Second reason against </a:t>
            </a:r>
            <a:r>
              <a:rPr lang="en-US" sz="1400" b="1" dirty="0">
                <a:solidFill>
                  <a:srgbClr val="FF0000"/>
                </a:solidFill>
              </a:rPr>
              <a:t>MSE</a:t>
            </a:r>
            <a:r>
              <a:rPr lang="en-US" sz="1400" dirty="0"/>
              <a:t> is that </a:t>
            </a:r>
            <a:r>
              <a:rPr lang="en-US" sz="1400" b="1" dirty="0">
                <a:solidFill>
                  <a:srgbClr val="FF0000"/>
                </a:solidFill>
              </a:rPr>
              <a:t>MSE</a:t>
            </a:r>
            <a:r>
              <a:rPr lang="en-US" sz="1400" dirty="0"/>
              <a:t> loss function tend to be </a:t>
            </a:r>
            <a:endParaRPr sz="1400" dirty="0"/>
          </a:p>
          <a:p>
            <a:pPr marL="0" lvl="0" indent="0" algn="l" rtl="0">
              <a:spcBef>
                <a:spcPts val="0"/>
              </a:spcBef>
              <a:spcAft>
                <a:spcPts val="0"/>
              </a:spcAft>
              <a:buNone/>
            </a:pPr>
            <a:r>
              <a:rPr lang="en-US" sz="1400" b="1" dirty="0">
                <a:solidFill>
                  <a:srgbClr val="FF0000"/>
                </a:solidFill>
              </a:rPr>
              <a:t>non-convex - have multiple local minima</a:t>
            </a:r>
            <a:r>
              <a:rPr lang="en-US" sz="1400" dirty="0"/>
              <a:t>, thus making it difficult to converge.</a:t>
            </a:r>
            <a:endParaRPr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Finally, Cross-Entropy Error function gives bigger gradients and better conversion.</a:t>
            </a:r>
            <a:endParaRPr sz="1400" dirty="0"/>
          </a:p>
        </p:txBody>
      </p:sp>
      <p:pic>
        <p:nvPicPr>
          <p:cNvPr id="102" name="Google Shape;102;p1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6947065" y="4756391"/>
            <a:ext cx="3253191" cy="1953034"/>
          </a:xfrm>
          <a:prstGeom prst="rect">
            <a:avLst/>
          </a:prstGeom>
          <a:noFill/>
          <a:ln>
            <a:solidFill>
              <a:schemeClr val="accent1">
                <a:shade val="50000"/>
              </a:schemeClr>
            </a:solidFill>
          </a:ln>
        </p:spPr>
      </p:pic>
      <p:pic>
        <p:nvPicPr>
          <p:cNvPr id="104" name="Google Shape;104;p1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947065" y="143086"/>
            <a:ext cx="4141465" cy="2481940"/>
          </a:xfrm>
          <a:prstGeom prst="rect">
            <a:avLst/>
          </a:prstGeom>
          <a:noFill/>
          <a:ln>
            <a:solidFill>
              <a:schemeClr val="accent1">
                <a:shade val="50000"/>
              </a:schemeClr>
            </a:solidFill>
          </a:ln>
        </p:spPr>
      </p:pic>
      <p:sp>
        <p:nvSpPr>
          <p:cNvPr id="6" name="Google Shape;101;p14">
            <a:extLst>
              <a:ext uri="{FF2B5EF4-FFF2-40B4-BE49-F238E27FC236}">
                <a16:creationId xmlns:a16="http://schemas.microsoft.com/office/drawing/2014/main" id="{4D358088-0E4D-E997-541B-E4BC47BA2F77}"/>
              </a:ext>
            </a:extLst>
          </p:cNvPr>
          <p:cNvSpPr txBox="1"/>
          <p:nvPr/>
        </p:nvSpPr>
        <p:spPr>
          <a:xfrm>
            <a:off x="0" y="-12285"/>
            <a:ext cx="4868883"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dirty="0"/>
              <a:t>Why Mean Squared Error (MSE) is not good </a:t>
            </a:r>
            <a:br>
              <a:rPr lang="en-US" sz="2000" b="1" dirty="0"/>
            </a:br>
            <a:r>
              <a:rPr lang="en-US" sz="2000" b="1" dirty="0"/>
              <a:t>for classification?</a:t>
            </a:r>
          </a:p>
        </p:txBody>
      </p:sp>
      <p:sp>
        <p:nvSpPr>
          <p:cNvPr id="2" name="Right Arrow 1">
            <a:extLst>
              <a:ext uri="{FF2B5EF4-FFF2-40B4-BE49-F238E27FC236}">
                <a16:creationId xmlns:a16="http://schemas.microsoft.com/office/drawing/2014/main" id="{7198567A-D010-0599-6140-AACDD8CB51FC}"/>
              </a:ext>
            </a:extLst>
          </p:cNvPr>
          <p:cNvSpPr/>
          <p:nvPr/>
        </p:nvSpPr>
        <p:spPr>
          <a:xfrm>
            <a:off x="5949538" y="3429000"/>
            <a:ext cx="700644" cy="175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BE1B2BC8-B262-C01B-1151-B3B184AA85E4}"/>
              </a:ext>
            </a:extLst>
          </p:cNvPr>
          <p:cNvSpPr/>
          <p:nvPr/>
        </p:nvSpPr>
        <p:spPr>
          <a:xfrm rot="1358274">
            <a:off x="5888577" y="4746640"/>
            <a:ext cx="700644" cy="175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87ADDC7-AFE4-A322-C6F7-B6AB23F26AEE}"/>
              </a:ext>
            </a:extLst>
          </p:cNvPr>
          <p:cNvSpPr/>
          <p:nvPr/>
        </p:nvSpPr>
        <p:spPr>
          <a:xfrm rot="20264078">
            <a:off x="5902037" y="2175168"/>
            <a:ext cx="700644" cy="175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101;p14">
            <a:extLst>
              <a:ext uri="{FF2B5EF4-FFF2-40B4-BE49-F238E27FC236}">
                <a16:creationId xmlns:a16="http://schemas.microsoft.com/office/drawing/2014/main" id="{07C8B44B-C432-DF81-25C3-F2B298F3D228}"/>
              </a:ext>
            </a:extLst>
          </p:cNvPr>
          <p:cNvSpPr txBox="1"/>
          <p:nvPr/>
        </p:nvSpPr>
        <p:spPr>
          <a:xfrm>
            <a:off x="794771" y="1264185"/>
            <a:ext cx="3989083" cy="6155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400" dirty="0"/>
              <a:t>From </a:t>
            </a:r>
            <a:r>
              <a:rPr lang="en-US" sz="1400" b="1" dirty="0">
                <a:solidFill>
                  <a:srgbClr val="FF0000"/>
                </a:solidFill>
              </a:rPr>
              <a:t>Andrew Ng’s Machine Learning course</a:t>
            </a:r>
            <a:r>
              <a:rPr lang="en-US" sz="1400" dirty="0"/>
              <a:t> </a:t>
            </a:r>
            <a:br>
              <a:rPr lang="en-US" sz="1400" dirty="0"/>
            </a:br>
            <a:r>
              <a:rPr lang="en-US" sz="1400" dirty="0"/>
              <a:t>(see on YouTube or Coursera)</a:t>
            </a:r>
          </a:p>
        </p:txBody>
      </p:sp>
    </p:spTree>
    <p:extLst>
      <p:ext uri="{BB962C8B-B14F-4D97-AF65-F5344CB8AC3E}">
        <p14:creationId xmlns:p14="http://schemas.microsoft.com/office/powerpoint/2010/main" val="391142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48900" y="94797"/>
            <a:ext cx="10806780" cy="651500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b="1" i="0" u="none" strike="noStrike" cap="none" dirty="0">
                <a:solidFill>
                  <a:schemeClr val="dk1"/>
                </a:solidFill>
                <a:latin typeface="Calibri"/>
                <a:ea typeface="Calibri"/>
                <a:cs typeface="Calibri"/>
                <a:sym typeface="Calibri"/>
              </a:rPr>
              <a:t>Cross-entropy loss = log loss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3"/>
              </a:rPr>
              <a:t>https://www.youtube.com/watch?v=ErfnhcEV1O8</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4"/>
              </a:rPr>
              <a:t>http://neuralnetworksanddeeplearning.com/chap3.html</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5"/>
              </a:rPr>
              <a:t>http://ml-cheatsheet.readthedocs.io/en/latest/loss_functions.html</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In machine learning (logistic regression, neural networks) cross-entropy (CE) is used to measure the difference between the actual and desired output. Note that this CE is different from CE used in information theory.</a:t>
            </a:r>
            <a:endParaRPr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Suppose we have a network which solves classification problem and has one output node (neuron) which outputs a number “a” between 0 and 1. The desired output of binary classification (label y) should be either 0 or 1.</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We define </a:t>
            </a:r>
            <a:r>
              <a:rPr lang="en-US" dirty="0" err="1">
                <a:solidFill>
                  <a:schemeClr val="dk1"/>
                </a:solidFill>
                <a:latin typeface="Calibri"/>
                <a:ea typeface="Calibri"/>
                <a:cs typeface="Calibri"/>
                <a:sym typeface="Calibri"/>
              </a:rPr>
              <a:t>CrossEntropy</a:t>
            </a:r>
            <a:r>
              <a:rPr lang="en-US" dirty="0">
                <a:solidFill>
                  <a:schemeClr val="dk1"/>
                </a:solidFill>
                <a:latin typeface="Calibri"/>
                <a:ea typeface="Calibri"/>
                <a:cs typeface="Calibri"/>
                <a:sym typeface="Calibri"/>
              </a:rPr>
              <a:t>() function as following:</a:t>
            </a:r>
            <a:endParaRPr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b="1" dirty="0">
                <a:solidFill>
                  <a:srgbClr val="0070C0"/>
                </a:solidFill>
                <a:latin typeface="Consolas"/>
                <a:ea typeface="Consolas"/>
                <a:cs typeface="Consolas"/>
                <a:sym typeface="Consolas"/>
              </a:rPr>
              <a:t>def </a:t>
            </a:r>
            <a:r>
              <a:rPr lang="en-US" b="1" dirty="0" err="1">
                <a:solidFill>
                  <a:srgbClr val="0070C0"/>
                </a:solidFill>
                <a:latin typeface="Consolas"/>
                <a:ea typeface="Consolas"/>
                <a:cs typeface="Consolas"/>
                <a:sym typeface="Consolas"/>
              </a:rPr>
              <a:t>CrossEntropy</a:t>
            </a:r>
            <a:r>
              <a:rPr lang="en-US" b="1" dirty="0">
                <a:solidFill>
                  <a:srgbClr val="0070C0"/>
                </a:solidFill>
                <a:latin typeface="Consolas"/>
                <a:ea typeface="Consolas"/>
                <a:cs typeface="Consolas"/>
                <a:sym typeface="Consolas"/>
              </a:rPr>
              <a:t>(y, a):</a:t>
            </a:r>
            <a:endParaRPr dirty="0"/>
          </a:p>
          <a:p>
            <a:pPr marL="0" marR="0" lvl="0" indent="0" algn="l" rtl="0">
              <a:spcBef>
                <a:spcPts val="0"/>
              </a:spcBef>
              <a:spcAft>
                <a:spcPts val="0"/>
              </a:spcAft>
              <a:buNone/>
            </a:pPr>
            <a:r>
              <a:rPr lang="en-US" b="1" dirty="0">
                <a:solidFill>
                  <a:srgbClr val="0070C0"/>
                </a:solidFill>
                <a:latin typeface="Consolas"/>
                <a:ea typeface="Consolas"/>
                <a:cs typeface="Consolas"/>
                <a:sym typeface="Consolas"/>
              </a:rPr>
              <a:t>    if y == 1:</a:t>
            </a:r>
            <a:endParaRPr dirty="0"/>
          </a:p>
          <a:p>
            <a:pPr marL="0" marR="0" lvl="0" indent="0" algn="l" rtl="0">
              <a:spcBef>
                <a:spcPts val="0"/>
              </a:spcBef>
              <a:spcAft>
                <a:spcPts val="0"/>
              </a:spcAft>
              <a:buNone/>
            </a:pPr>
            <a:r>
              <a:rPr lang="en-US" b="1" dirty="0">
                <a:solidFill>
                  <a:srgbClr val="0070C0"/>
                </a:solidFill>
                <a:latin typeface="Consolas"/>
                <a:ea typeface="Consolas"/>
                <a:cs typeface="Consolas"/>
                <a:sym typeface="Consolas"/>
              </a:rPr>
              <a:t>        return -log(a)</a:t>
            </a:r>
          </a:p>
          <a:p>
            <a:pPr marL="0" marR="0" lvl="0" indent="0" algn="l" rtl="0">
              <a:spcBef>
                <a:spcPts val="0"/>
              </a:spcBef>
              <a:spcAft>
                <a:spcPts val="0"/>
              </a:spcAft>
              <a:buNone/>
            </a:pPr>
            <a:r>
              <a:rPr lang="en-US" b="1" dirty="0">
                <a:solidFill>
                  <a:srgbClr val="0070C0"/>
                </a:solidFill>
                <a:latin typeface="Consolas"/>
                <a:ea typeface="Consolas"/>
                <a:cs typeface="Consolas"/>
                <a:sym typeface="Consolas"/>
              </a:rPr>
              <a:t>    return -log(1 - a) </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endParaRPr lang="en-US"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Note how this function returns very big number if </a:t>
            </a:r>
            <a:r>
              <a:rPr lang="en-US" b="1" dirty="0">
                <a:solidFill>
                  <a:srgbClr val="0070C0"/>
                </a:solidFill>
                <a:latin typeface="Calibri"/>
                <a:ea typeface="Calibri"/>
                <a:cs typeface="Calibri"/>
                <a:sym typeface="Calibri"/>
              </a:rPr>
              <a:t>y</a:t>
            </a:r>
            <a:r>
              <a:rPr lang="en-US" dirty="0">
                <a:solidFill>
                  <a:schemeClr val="dk1"/>
                </a:solidFill>
                <a:latin typeface="Calibri"/>
                <a:ea typeface="Calibri"/>
                <a:cs typeface="Calibri"/>
                <a:sym typeface="Calibri"/>
              </a:rPr>
              <a:t> and </a:t>
            </a:r>
            <a:r>
              <a:rPr lang="en-US" b="1" dirty="0">
                <a:solidFill>
                  <a:srgbClr val="0070C0"/>
                </a:solidFill>
                <a:latin typeface="Calibri"/>
                <a:ea typeface="Calibri"/>
                <a:cs typeface="Calibri"/>
                <a:sym typeface="Calibri"/>
              </a:rPr>
              <a:t>a</a:t>
            </a:r>
            <a:r>
              <a:rPr lang="en-US" dirty="0">
                <a:solidFill>
                  <a:schemeClr val="dk1"/>
                </a:solidFill>
                <a:latin typeface="Calibri"/>
                <a:ea typeface="Calibri"/>
                <a:cs typeface="Calibri"/>
                <a:sym typeface="Calibri"/>
              </a:rPr>
              <a:t> differ. For example,  if y == 1 and a is close to 0, then –log(a) will be a very large positive number. But when a is close to 1, then the output will be close to zero. </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So CE loss function gives big gradients – and makes learning faster.</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Note that we can write the same logic without if/else:</a:t>
            </a:r>
            <a:endParaRPr dirty="0"/>
          </a:p>
          <a:p>
            <a:pPr marL="0" marR="0" lvl="0" indent="0" algn="l" rtl="0">
              <a:spcBef>
                <a:spcPts val="0"/>
              </a:spcBef>
              <a:spcAft>
                <a:spcPts val="0"/>
              </a:spcAft>
              <a:buNone/>
            </a:pP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b="1" dirty="0">
                <a:solidFill>
                  <a:srgbClr val="0070C0"/>
                </a:solidFill>
                <a:latin typeface="Consolas"/>
                <a:ea typeface="Consolas"/>
                <a:cs typeface="Consolas"/>
                <a:sym typeface="Consolas"/>
              </a:rPr>
              <a:t>def </a:t>
            </a:r>
            <a:r>
              <a:rPr lang="en-US" b="1" dirty="0" err="1">
                <a:solidFill>
                  <a:srgbClr val="0070C0"/>
                </a:solidFill>
                <a:latin typeface="Consolas"/>
                <a:ea typeface="Consolas"/>
                <a:cs typeface="Consolas"/>
                <a:sym typeface="Consolas"/>
              </a:rPr>
              <a:t>CrossEntropy</a:t>
            </a:r>
            <a:r>
              <a:rPr lang="en-US" b="1" dirty="0">
                <a:solidFill>
                  <a:srgbClr val="0070C0"/>
                </a:solidFill>
                <a:latin typeface="Consolas"/>
                <a:ea typeface="Consolas"/>
                <a:cs typeface="Consolas"/>
                <a:sym typeface="Consolas"/>
              </a:rPr>
              <a:t>(y, a):</a:t>
            </a:r>
            <a:endParaRPr dirty="0"/>
          </a:p>
          <a:p>
            <a:pPr marL="0" marR="0" lvl="0" indent="0" algn="l" rtl="0">
              <a:spcBef>
                <a:spcPts val="0"/>
              </a:spcBef>
              <a:spcAft>
                <a:spcPts val="0"/>
              </a:spcAft>
              <a:buNone/>
            </a:pPr>
            <a:r>
              <a:rPr lang="en-US" b="1" dirty="0">
                <a:solidFill>
                  <a:srgbClr val="0070C0"/>
                </a:solidFill>
                <a:latin typeface="Consolas"/>
                <a:ea typeface="Consolas"/>
                <a:cs typeface="Consolas"/>
                <a:sym typeface="Consolas"/>
              </a:rPr>
              <a:t>    return –( y*log(a) + (1-y)*ln(1-a) )</a:t>
            </a:r>
            <a:endParaRPr dirty="0"/>
          </a:p>
          <a:p>
            <a:pPr marL="0" marR="0" lvl="0" indent="0" algn="l" rtl="0">
              <a:spcBef>
                <a:spcPts val="0"/>
              </a:spcBef>
              <a:spcAft>
                <a:spcPts val="0"/>
              </a:spcAft>
              <a:buNone/>
            </a:pPr>
            <a:endParaRPr b="1" dirty="0">
              <a:solidFill>
                <a:srgbClr val="0070C0"/>
              </a:solidFill>
              <a:latin typeface="Consolas"/>
              <a:ea typeface="Consolas"/>
              <a:cs typeface="Consolas"/>
              <a:sym typeface="Consolas"/>
            </a:endParaRPr>
          </a:p>
        </p:txBody>
      </p:sp>
      <p:pic>
        <p:nvPicPr>
          <p:cNvPr id="3" name="Google Shape;102;p14">
            <a:extLst>
              <a:ext uri="{FF2B5EF4-FFF2-40B4-BE49-F238E27FC236}">
                <a16:creationId xmlns:a16="http://schemas.microsoft.com/office/drawing/2014/main" id="{6277C838-8E75-0840-A45F-00BCF8D8EEDB}"/>
              </a:ext>
            </a:extLst>
          </p:cNvPr>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948057" y="2743200"/>
            <a:ext cx="2799806" cy="1515291"/>
          </a:xfrm>
          <a:prstGeom prst="rect">
            <a:avLst/>
          </a:prstGeom>
          <a:noFill/>
          <a:ln>
            <a:noFill/>
          </a:ln>
        </p:spPr>
      </p:pic>
    </p:spTree>
    <p:extLst>
      <p:ext uri="{BB962C8B-B14F-4D97-AF65-F5344CB8AC3E}">
        <p14:creationId xmlns:p14="http://schemas.microsoft.com/office/powerpoint/2010/main" val="9084302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952</TotalTime>
  <Words>6213</Words>
  <Application>Microsoft Macintosh PowerPoint</Application>
  <PresentationFormat>Widescreen</PresentationFormat>
  <Paragraphs>597</Paragraphs>
  <Slides>46</Slides>
  <Notes>34</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Arial</vt:lpstr>
      <vt:lpstr>Calibri</vt:lpstr>
      <vt:lpstr>Calibri Light</vt:lpstr>
      <vt:lpstr>Consolas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Regularization - Bagging and Other Ensemble Methods</vt:lpstr>
      <vt:lpstr>Regularization - Dropout</vt:lpstr>
      <vt:lpstr>PowerPoint Presentation</vt:lpstr>
      <vt:lpstr>PowerPoint Presentation</vt:lpstr>
      <vt:lpstr>Regularization - Adversarial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AdaGrad</vt:lpstr>
      <vt:lpstr>RMSProp</vt:lpstr>
      <vt:lpstr>Adam</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131</cp:revision>
  <dcterms:created xsi:type="dcterms:W3CDTF">2018-10-10T17:24:46Z</dcterms:created>
  <dcterms:modified xsi:type="dcterms:W3CDTF">2022-05-11T16:05:57Z</dcterms:modified>
</cp:coreProperties>
</file>